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71" r:id="rId4"/>
    <p:sldId id="281" r:id="rId5"/>
    <p:sldId id="260" r:id="rId6"/>
    <p:sldId id="269" r:id="rId7"/>
    <p:sldId id="267" r:id="rId8"/>
    <p:sldId id="282" r:id="rId9"/>
    <p:sldId id="259" r:id="rId10"/>
    <p:sldId id="272" r:id="rId11"/>
    <p:sldId id="258" r:id="rId12"/>
    <p:sldId id="273" r:id="rId13"/>
    <p:sldId id="263" r:id="rId14"/>
    <p:sldId id="283" r:id="rId15"/>
    <p:sldId id="284" r:id="rId16"/>
    <p:sldId id="262" r:id="rId17"/>
    <p:sldId id="277"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2FCF67-DB35-41E5-A579-1E226649138C}" v="11" dt="2025-01-07T10:52:21.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660"/>
  </p:normalViewPr>
  <p:slideViewPr>
    <p:cSldViewPr snapToGrid="0">
      <p:cViewPr varScale="1">
        <p:scale>
          <a:sx n="79" d="100"/>
          <a:sy n="79" d="100"/>
        </p:scale>
        <p:origin x="6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eva Laube" userId="574eb000-615e-4eab-b1bd-8897517742f8" providerId="ADAL" clId="{F92FCF67-DB35-41E5-A579-1E226649138C}"/>
    <pc:docChg chg="undo custSel delSld modSld">
      <pc:chgData name="Ieva Laube" userId="574eb000-615e-4eab-b1bd-8897517742f8" providerId="ADAL" clId="{F92FCF67-DB35-41E5-A579-1E226649138C}" dt="2025-01-07T14:03:41.793" v="160" actId="14100"/>
      <pc:docMkLst>
        <pc:docMk/>
      </pc:docMkLst>
      <pc:sldChg chg="addSp delSp modSp mod">
        <pc:chgData name="Ieva Laube" userId="574eb000-615e-4eab-b1bd-8897517742f8" providerId="ADAL" clId="{F92FCF67-DB35-41E5-A579-1E226649138C}" dt="2025-01-07T10:49:30.366" v="112" actId="1076"/>
        <pc:sldMkLst>
          <pc:docMk/>
          <pc:sldMk cId="2721335654" sldId="260"/>
        </pc:sldMkLst>
        <pc:spChg chg="add mod">
          <ac:chgData name="Ieva Laube" userId="574eb000-615e-4eab-b1bd-8897517742f8" providerId="ADAL" clId="{F92FCF67-DB35-41E5-A579-1E226649138C}" dt="2025-01-07T10:49:30.366" v="112" actId="1076"/>
          <ac:spMkLst>
            <pc:docMk/>
            <pc:sldMk cId="2721335654" sldId="260"/>
            <ac:spMk id="4" creationId="{59EE5233-1FAE-6CAC-0799-451EB6F54E7F}"/>
          </ac:spMkLst>
        </pc:spChg>
        <pc:spChg chg="add del mod">
          <ac:chgData name="Ieva Laube" userId="574eb000-615e-4eab-b1bd-8897517742f8" providerId="ADAL" clId="{F92FCF67-DB35-41E5-A579-1E226649138C}" dt="2025-01-07T10:49:24.427" v="111" actId="478"/>
          <ac:spMkLst>
            <pc:docMk/>
            <pc:sldMk cId="2721335654" sldId="260"/>
            <ac:spMk id="5" creationId="{B5D2AB0E-6ADD-EF0B-1737-5004B444F2B5}"/>
          </ac:spMkLst>
        </pc:spChg>
      </pc:sldChg>
      <pc:sldChg chg="delSp mod">
        <pc:chgData name="Ieva Laube" userId="574eb000-615e-4eab-b1bd-8897517742f8" providerId="ADAL" clId="{F92FCF67-DB35-41E5-A579-1E226649138C}" dt="2025-01-07T10:44:15.259" v="9" actId="478"/>
        <pc:sldMkLst>
          <pc:docMk/>
          <pc:sldMk cId="1898836023" sldId="261"/>
        </pc:sldMkLst>
        <pc:spChg chg="del">
          <ac:chgData name="Ieva Laube" userId="574eb000-615e-4eab-b1bd-8897517742f8" providerId="ADAL" clId="{F92FCF67-DB35-41E5-A579-1E226649138C}" dt="2025-01-07T10:44:15.259" v="9" actId="478"/>
          <ac:spMkLst>
            <pc:docMk/>
            <pc:sldMk cId="1898836023" sldId="261"/>
            <ac:spMk id="2" creationId="{FFCE5B65-4830-B34C-6A2C-75D43838ED2D}"/>
          </ac:spMkLst>
        </pc:spChg>
      </pc:sldChg>
      <pc:sldChg chg="modSp mod">
        <pc:chgData name="Ieva Laube" userId="574eb000-615e-4eab-b1bd-8897517742f8" providerId="ADAL" clId="{F92FCF67-DB35-41E5-A579-1E226649138C}" dt="2025-01-07T10:43:56.222" v="3" actId="20577"/>
        <pc:sldMkLst>
          <pc:docMk/>
          <pc:sldMk cId="1820170424" sldId="262"/>
        </pc:sldMkLst>
        <pc:spChg chg="mod">
          <ac:chgData name="Ieva Laube" userId="574eb000-615e-4eab-b1bd-8897517742f8" providerId="ADAL" clId="{F92FCF67-DB35-41E5-A579-1E226649138C}" dt="2025-01-07T10:43:56.222" v="3" actId="20577"/>
          <ac:spMkLst>
            <pc:docMk/>
            <pc:sldMk cId="1820170424" sldId="262"/>
            <ac:spMk id="10" creationId="{C4617BBE-D42D-97FF-FDF7-7F10F14463A3}"/>
          </ac:spMkLst>
        </pc:spChg>
      </pc:sldChg>
      <pc:sldChg chg="addSp modSp mod">
        <pc:chgData name="Ieva Laube" userId="574eb000-615e-4eab-b1bd-8897517742f8" providerId="ADAL" clId="{F92FCF67-DB35-41E5-A579-1E226649138C}" dt="2025-01-07T14:03:41.793" v="160" actId="14100"/>
        <pc:sldMkLst>
          <pc:docMk/>
          <pc:sldMk cId="2800307543" sldId="263"/>
        </pc:sldMkLst>
        <pc:spChg chg="add mod">
          <ac:chgData name="Ieva Laube" userId="574eb000-615e-4eab-b1bd-8897517742f8" providerId="ADAL" clId="{F92FCF67-DB35-41E5-A579-1E226649138C}" dt="2025-01-07T14:03:41.793" v="160" actId="14100"/>
          <ac:spMkLst>
            <pc:docMk/>
            <pc:sldMk cId="2800307543" sldId="263"/>
            <ac:spMk id="3" creationId="{36ABE24A-F9C8-6743-82E1-66DA50843D35}"/>
          </ac:spMkLst>
        </pc:spChg>
      </pc:sldChg>
      <pc:sldChg chg="del">
        <pc:chgData name="Ieva Laube" userId="574eb000-615e-4eab-b1bd-8897517742f8" providerId="ADAL" clId="{F92FCF67-DB35-41E5-A579-1E226649138C}" dt="2025-01-07T10:44:30.602" v="10" actId="47"/>
        <pc:sldMkLst>
          <pc:docMk/>
          <pc:sldMk cId="1004770158" sldId="265"/>
        </pc:sldMkLst>
      </pc:sldChg>
      <pc:sldChg chg="addSp modSp mod">
        <pc:chgData name="Ieva Laube" userId="574eb000-615e-4eab-b1bd-8897517742f8" providerId="ADAL" clId="{F92FCF67-DB35-41E5-A579-1E226649138C}" dt="2025-01-07T10:49:54.491" v="120" actId="14100"/>
        <pc:sldMkLst>
          <pc:docMk/>
          <pc:sldMk cId="2384748112" sldId="267"/>
        </pc:sldMkLst>
        <pc:spChg chg="add mod">
          <ac:chgData name="Ieva Laube" userId="574eb000-615e-4eab-b1bd-8897517742f8" providerId="ADAL" clId="{F92FCF67-DB35-41E5-A579-1E226649138C}" dt="2025-01-07T10:49:54.491" v="120" actId="14100"/>
          <ac:spMkLst>
            <pc:docMk/>
            <pc:sldMk cId="2384748112" sldId="267"/>
            <ac:spMk id="3" creationId="{576DC679-7338-8100-31A0-D098E8C1FC2A}"/>
          </ac:spMkLst>
        </pc:spChg>
      </pc:sldChg>
      <pc:sldChg chg="modSp mod">
        <pc:chgData name="Ieva Laube" userId="574eb000-615e-4eab-b1bd-8897517742f8" providerId="ADAL" clId="{F92FCF67-DB35-41E5-A579-1E226649138C}" dt="2025-01-07T10:45:15.706" v="11" actId="14100"/>
        <pc:sldMkLst>
          <pc:docMk/>
          <pc:sldMk cId="2210732358" sldId="271"/>
        </pc:sldMkLst>
        <pc:spChg chg="mod">
          <ac:chgData name="Ieva Laube" userId="574eb000-615e-4eab-b1bd-8897517742f8" providerId="ADAL" clId="{F92FCF67-DB35-41E5-A579-1E226649138C}" dt="2025-01-07T10:45:15.706" v="11" actId="14100"/>
          <ac:spMkLst>
            <pc:docMk/>
            <pc:sldMk cId="2210732358" sldId="271"/>
            <ac:spMk id="5" creationId="{4A9FF8C3-AF7A-2A98-AD54-8341951E3A67}"/>
          </ac:spMkLst>
        </pc:spChg>
      </pc:sldChg>
      <pc:sldChg chg="addSp delSp modSp mod">
        <pc:chgData name="Ieva Laube" userId="574eb000-615e-4eab-b1bd-8897517742f8" providerId="ADAL" clId="{F92FCF67-DB35-41E5-A579-1E226649138C}" dt="2025-01-07T10:50:18.668" v="123" actId="207"/>
        <pc:sldMkLst>
          <pc:docMk/>
          <pc:sldMk cId="1621276330" sldId="272"/>
        </pc:sldMkLst>
        <pc:spChg chg="add del mod">
          <ac:chgData name="Ieva Laube" userId="574eb000-615e-4eab-b1bd-8897517742f8" providerId="ADAL" clId="{F92FCF67-DB35-41E5-A579-1E226649138C}" dt="2025-01-07T10:48:45.572" v="97" actId="478"/>
          <ac:spMkLst>
            <pc:docMk/>
            <pc:sldMk cId="1621276330" sldId="272"/>
            <ac:spMk id="5" creationId="{7CE3D040-284A-024A-17BC-C43C23A7476B}"/>
          </ac:spMkLst>
        </pc:spChg>
        <pc:spChg chg="add del mod">
          <ac:chgData name="Ieva Laube" userId="574eb000-615e-4eab-b1bd-8897517742f8" providerId="ADAL" clId="{F92FCF67-DB35-41E5-A579-1E226649138C}" dt="2025-01-07T10:50:14.406" v="121" actId="478"/>
          <ac:spMkLst>
            <pc:docMk/>
            <pc:sldMk cId="1621276330" sldId="272"/>
            <ac:spMk id="6" creationId="{01AAD25E-3138-48A4-0D8C-A1471C8C84BE}"/>
          </ac:spMkLst>
        </pc:spChg>
        <pc:spChg chg="add mod">
          <ac:chgData name="Ieva Laube" userId="574eb000-615e-4eab-b1bd-8897517742f8" providerId="ADAL" clId="{F92FCF67-DB35-41E5-A579-1E226649138C}" dt="2025-01-07T10:50:18.668" v="123" actId="207"/>
          <ac:spMkLst>
            <pc:docMk/>
            <pc:sldMk cId="1621276330" sldId="272"/>
            <ac:spMk id="7" creationId="{E41F2EDB-310C-CC19-EDDD-6A03E284019D}"/>
          </ac:spMkLst>
        </pc:spChg>
      </pc:sldChg>
      <pc:sldChg chg="addSp delSp modSp mod">
        <pc:chgData name="Ieva Laube" userId="574eb000-615e-4eab-b1bd-8897517742f8" providerId="ADAL" clId="{F92FCF67-DB35-41E5-A579-1E226649138C}" dt="2025-01-07T10:52:03.017" v="135" actId="20577"/>
        <pc:sldMkLst>
          <pc:docMk/>
          <pc:sldMk cId="2171980958" sldId="273"/>
        </pc:sldMkLst>
        <pc:spChg chg="add del mod">
          <ac:chgData name="Ieva Laube" userId="574eb000-615e-4eab-b1bd-8897517742f8" providerId="ADAL" clId="{F92FCF67-DB35-41E5-A579-1E226649138C}" dt="2025-01-07T10:51:46.337" v="127" actId="478"/>
          <ac:spMkLst>
            <pc:docMk/>
            <pc:sldMk cId="2171980958" sldId="273"/>
            <ac:spMk id="3" creationId="{D2629E96-7C2F-8519-6F6E-D9C1CE16F599}"/>
          </ac:spMkLst>
        </pc:spChg>
        <pc:spChg chg="add mod">
          <ac:chgData name="Ieva Laube" userId="574eb000-615e-4eab-b1bd-8897517742f8" providerId="ADAL" clId="{F92FCF67-DB35-41E5-A579-1E226649138C}" dt="2025-01-07T10:52:03.017" v="135" actId="20577"/>
          <ac:spMkLst>
            <pc:docMk/>
            <pc:sldMk cId="2171980958" sldId="273"/>
            <ac:spMk id="5" creationId="{1DE9C7E9-0A8C-6695-290F-A32E485019BE}"/>
          </ac:spMkLst>
        </pc:spChg>
      </pc:sldChg>
      <pc:sldChg chg="modSp mod">
        <pc:chgData name="Ieva Laube" userId="574eb000-615e-4eab-b1bd-8897517742f8" providerId="ADAL" clId="{F92FCF67-DB35-41E5-A579-1E226649138C}" dt="2025-01-07T10:44:07.448" v="8" actId="6549"/>
        <pc:sldMkLst>
          <pc:docMk/>
          <pc:sldMk cId="3190851174" sldId="277"/>
        </pc:sldMkLst>
        <pc:spChg chg="mod">
          <ac:chgData name="Ieva Laube" userId="574eb000-615e-4eab-b1bd-8897517742f8" providerId="ADAL" clId="{F92FCF67-DB35-41E5-A579-1E226649138C}" dt="2025-01-07T10:44:07.448" v="8" actId="6549"/>
          <ac:spMkLst>
            <pc:docMk/>
            <pc:sldMk cId="3190851174" sldId="277"/>
            <ac:spMk id="10" creationId="{D0764E1C-C815-96BC-5C27-CF1962B959E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ixg7e1fWdM0&amp;t=432s"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www.1854.photography/2021/06/david-vintiner-gem-fletcher-i-want-to-believe/" TargetMode="External"/><Relationship Id="rId4" Type="http://schemas.openxmlformats.org/officeDocument/2006/relationships/hyperlink" Target="https://medicalfuturist.com/from-human-to-cyb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edicalfuturist.com/weird-predictions-future-healthcare/"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www.instagram.com/viktoriamodesta/" TargetMode="External"/><Relationship Id="rId4" Type="http://schemas.openxmlformats.org/officeDocument/2006/relationships/hyperlink" Target="https://www.youtube.com/watch?v=6IT9hI5ZsL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BCC857-BED9-BD76-D0A6-08537E628C84}"/>
              </a:ext>
            </a:extLst>
          </p:cNvPr>
          <p:cNvPicPr>
            <a:picLocks noChangeAspect="1"/>
          </p:cNvPicPr>
          <p:nvPr/>
        </p:nvPicPr>
        <p:blipFill>
          <a:blip r:embed="rId2"/>
          <a:stretch>
            <a:fillRect/>
          </a:stretch>
        </p:blipFill>
        <p:spPr>
          <a:xfrm>
            <a:off x="-5331" y="-1410"/>
            <a:ext cx="12197015" cy="6860821"/>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8199C-1BC0-C66D-8388-EFD2F4A85E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D5F9C-D6A9-48F1-01A6-88F9DAEBE445}"/>
              </a:ext>
            </a:extLst>
          </p:cNvPr>
          <p:cNvSpPr>
            <a:spLocks noGrp="1"/>
          </p:cNvSpPr>
          <p:nvPr>
            <p:ph type="title"/>
          </p:nvPr>
        </p:nvSpPr>
        <p:spPr/>
        <p:txBody>
          <a:bodyPr/>
          <a:lstStyle/>
          <a:p>
            <a:r>
              <a:rPr lang="lv-LV" b="1" dirty="0"/>
              <a:t>Muzeja krājums</a:t>
            </a:r>
            <a:endParaRPr lang="en-US" b="1" dirty="0"/>
          </a:p>
        </p:txBody>
      </p:sp>
      <p:sp>
        <p:nvSpPr>
          <p:cNvPr id="3" name="Content Placeholder 2">
            <a:extLst>
              <a:ext uri="{FF2B5EF4-FFF2-40B4-BE49-F238E27FC236}">
                <a16:creationId xmlns:a16="http://schemas.microsoft.com/office/drawing/2014/main" id="{A15DC408-2EB4-1130-8B2D-3FB3CAECBA76}"/>
              </a:ext>
            </a:extLst>
          </p:cNvPr>
          <p:cNvSpPr>
            <a:spLocks noGrp="1"/>
          </p:cNvSpPr>
          <p:nvPr>
            <p:ph idx="1"/>
          </p:nvPr>
        </p:nvSpPr>
        <p:spPr>
          <a:xfrm>
            <a:off x="838200" y="1825625"/>
            <a:ext cx="5669604" cy="4351338"/>
          </a:xfrm>
        </p:spPr>
        <p:txBody>
          <a:bodyPr vert="horz" lIns="91440" tIns="45720" rIns="91440" bIns="45720" rtlCol="0" anchor="t">
            <a:noAutofit/>
          </a:bodyPr>
          <a:lstStyle/>
          <a:p>
            <a:pPr marL="0" indent="0">
              <a:buNone/>
            </a:pPr>
            <a:r>
              <a:rPr lang="lv-LV" sz="2000" b="1" dirty="0">
                <a:latin typeface="Aptos Display"/>
                <a:ea typeface="Open Sans"/>
                <a:cs typeface="Open Sans"/>
              </a:rPr>
              <a:t>Muzeja krājums ir unikālu un retu priekšmetu kopums par konkrētu tēmu</a:t>
            </a:r>
            <a:r>
              <a:rPr lang="lv-LV" sz="2000" dirty="0">
                <a:latin typeface="Aptos Display"/>
                <a:ea typeface="Open Sans"/>
                <a:cs typeface="Open Sans"/>
              </a:rPr>
              <a:t>. Tas tiek vākts un saudzīgi glabāts. Krājuma priekšmeti ir pamats muzeja pastāvīgajām ekspozīcijām, izstādēm, izglītības projektiem un pētniecībai. Krājuma priekšmetu kolekcijas ir dažādas – tajās var būt </a:t>
            </a:r>
            <a:r>
              <a:rPr lang="lv-LV" sz="2000" b="1" dirty="0">
                <a:latin typeface="Aptos Display"/>
                <a:ea typeface="Open Sans"/>
                <a:cs typeface="Open Sans"/>
              </a:rPr>
              <a:t>vēsturiski un mūsdienu mākslas darbi, grāmatas, sadzīviski priekšmeti, zinātniski instrumenti, anatomiski, zooloģiski un botāniski preparāti</a:t>
            </a:r>
            <a:r>
              <a:rPr lang="lv-LV" sz="2000" dirty="0">
                <a:latin typeface="Aptos Display"/>
                <a:ea typeface="Open Sans"/>
                <a:cs typeface="Open Sans"/>
              </a:rPr>
              <a:t>. </a:t>
            </a:r>
          </a:p>
          <a:p>
            <a:pPr marL="0" indent="0">
              <a:buNone/>
            </a:pPr>
            <a:r>
              <a:rPr lang="lv-LV" sz="2000" dirty="0">
                <a:latin typeface="Aptos Display"/>
                <a:ea typeface="Open Sans"/>
                <a:cs typeface="Open Sans"/>
              </a:rPr>
              <a:t>Krājuma priekšmetu saglabāšanai ir jānodrošina īpaši apstākļi – temperatūra, mitruma līmenis, apgaismojums, kā arī iepakojums, kas nebojā priekšmetus uzglabāšanas un pārvietošanas laikā. Par krājuma priekšmetu saglabāšanu nākotnei rūpējas krājuma glabātāji un restauratori. </a:t>
            </a:r>
            <a:endParaRPr lang="en-US" sz="2000" dirty="0">
              <a:latin typeface="Aptos Display"/>
            </a:endParaRPr>
          </a:p>
        </p:txBody>
      </p:sp>
      <p:sp>
        <p:nvSpPr>
          <p:cNvPr id="4" name="Rectangle 3">
            <a:extLst>
              <a:ext uri="{FF2B5EF4-FFF2-40B4-BE49-F238E27FC236}">
                <a16:creationId xmlns:a16="http://schemas.microsoft.com/office/drawing/2014/main" id="{2DD6D690-1703-475C-95A6-1AD70F0B1F2B}"/>
              </a:ext>
            </a:extLst>
          </p:cNvPr>
          <p:cNvSpPr/>
          <p:nvPr/>
        </p:nvSpPr>
        <p:spPr>
          <a:xfrm>
            <a:off x="7025532" y="3002"/>
            <a:ext cx="5169470" cy="68552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white and gold sculpture of a head&#10;&#10;Description automatically generated">
            <a:extLst>
              <a:ext uri="{FF2B5EF4-FFF2-40B4-BE49-F238E27FC236}">
                <a16:creationId xmlns:a16="http://schemas.microsoft.com/office/drawing/2014/main" id="{23805595-67B6-20C7-F682-16BB6C77D7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025532" y="-1272942"/>
            <a:ext cx="5289685" cy="9403884"/>
          </a:xfrm>
          <a:prstGeom prst="rect">
            <a:avLst/>
          </a:prstGeom>
        </p:spPr>
      </p:pic>
      <p:sp>
        <p:nvSpPr>
          <p:cNvPr id="7" name="TextBox 6">
            <a:extLst>
              <a:ext uri="{FF2B5EF4-FFF2-40B4-BE49-F238E27FC236}">
                <a16:creationId xmlns:a16="http://schemas.microsoft.com/office/drawing/2014/main" id="{E41F2EDB-310C-CC19-EDDD-6A03E284019D}"/>
              </a:ext>
            </a:extLst>
          </p:cNvPr>
          <p:cNvSpPr txBox="1"/>
          <p:nvPr/>
        </p:nvSpPr>
        <p:spPr>
          <a:xfrm>
            <a:off x="10126494" y="6154321"/>
            <a:ext cx="2262761" cy="338554"/>
          </a:xfrm>
          <a:prstGeom prst="rect">
            <a:avLst/>
          </a:prstGeom>
          <a:noFill/>
        </p:spPr>
        <p:txBody>
          <a:bodyPr wrap="square" rtlCol="0">
            <a:spAutoFit/>
          </a:bodyPr>
          <a:lstStyle/>
          <a:p>
            <a:r>
              <a:rPr lang="lv-LV" sz="1600" dirty="0">
                <a:latin typeface="+mj-lt"/>
              </a:rPr>
              <a:t>MVM publicitātes foto</a:t>
            </a:r>
            <a:endParaRPr lang="en-US" sz="1600" dirty="0">
              <a:latin typeface="+mj-lt"/>
            </a:endParaRPr>
          </a:p>
        </p:txBody>
      </p:sp>
    </p:spTree>
    <p:extLst>
      <p:ext uri="{BB962C8B-B14F-4D97-AF65-F5344CB8AC3E}">
        <p14:creationId xmlns:p14="http://schemas.microsoft.com/office/powerpoint/2010/main" val="162127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5B65-4830-B34C-6A2C-75D43838ED2D}"/>
              </a:ext>
            </a:extLst>
          </p:cNvPr>
          <p:cNvSpPr>
            <a:spLocks noGrp="1"/>
          </p:cNvSpPr>
          <p:nvPr>
            <p:ph type="title"/>
          </p:nvPr>
        </p:nvSpPr>
        <p:spPr/>
        <p:txBody>
          <a:bodyPr/>
          <a:lstStyle/>
          <a:p>
            <a:r>
              <a:rPr lang="lv-LV" b="1" dirty="0"/>
              <a:t>Veselības dažādības pieredze</a:t>
            </a:r>
            <a:endParaRPr lang="en-US" b="1" dirty="0"/>
          </a:p>
        </p:txBody>
      </p:sp>
      <p:sp>
        <p:nvSpPr>
          <p:cNvPr id="6" name="Content Placeholder 2">
            <a:extLst>
              <a:ext uri="{FF2B5EF4-FFF2-40B4-BE49-F238E27FC236}">
                <a16:creationId xmlns:a16="http://schemas.microsoft.com/office/drawing/2014/main" id="{3EB7AC01-01FE-3932-3BA9-6931C2966C53}"/>
              </a:ext>
            </a:extLst>
          </p:cNvPr>
          <p:cNvSpPr>
            <a:spLocks noGrp="1"/>
          </p:cNvSpPr>
          <p:nvPr>
            <p:ph idx="1"/>
          </p:nvPr>
        </p:nvSpPr>
        <p:spPr>
          <a:xfrm>
            <a:off x="838200" y="1825625"/>
            <a:ext cx="5669604" cy="4351338"/>
          </a:xfrm>
        </p:spPr>
        <p:txBody>
          <a:bodyPr vert="horz" lIns="91440" tIns="45720" rIns="91440" bIns="45720" rtlCol="0" anchor="t">
            <a:noAutofit/>
          </a:bodyPr>
          <a:lstStyle/>
          <a:p>
            <a:pPr marL="0" indent="0">
              <a:buNone/>
            </a:pPr>
            <a:r>
              <a:rPr lang="lv-LV" sz="2000" b="1" dirty="0">
                <a:latin typeface="Aptos Display"/>
                <a:ea typeface="Open Sans"/>
                <a:cs typeface="Open Sans"/>
              </a:rPr>
              <a:t>Ko nozīmē būt veselam? </a:t>
            </a:r>
            <a:r>
              <a:rPr lang="lv-LV" sz="2000" dirty="0">
                <a:latin typeface="Aptos Display"/>
                <a:ea typeface="Open Sans"/>
                <a:cs typeface="Open Sans"/>
              </a:rPr>
              <a:t>Fizisko un psihisko veselību ietekmē </a:t>
            </a:r>
            <a:r>
              <a:rPr lang="lv-LV" sz="2000" b="1" dirty="0">
                <a:latin typeface="Aptos Display"/>
                <a:ea typeface="Open Sans"/>
                <a:cs typeface="Open Sans"/>
              </a:rPr>
              <a:t>gan bioloģiskie, gan sociālie faktori</a:t>
            </a:r>
            <a:r>
              <a:rPr lang="lv-LV" sz="2000" dirty="0">
                <a:latin typeface="Aptos Display"/>
                <a:ea typeface="Open Sans"/>
                <a:cs typeface="Open Sans"/>
              </a:rPr>
              <a:t>, piemēram, ģenētika, vīrusi, dažādas dzīvas būtnes, tostarp baktērijas un sēnes, fiziskā vide, sociālā sistēma, tehnoloģijas, kā arī politiskā iekārta un lēmumi. </a:t>
            </a:r>
          </a:p>
          <a:p>
            <a:pPr marL="0" indent="0">
              <a:buNone/>
            </a:pPr>
            <a:r>
              <a:rPr lang="lv-LV" sz="2000" b="1" dirty="0">
                <a:latin typeface="Aptos Display"/>
                <a:ea typeface="Open Sans"/>
                <a:cs typeface="Open Sans"/>
              </a:rPr>
              <a:t>To, kas skaitās vesels, ietekmē gan medicīnas attīstība, gan sociāli pieņēmumi</a:t>
            </a:r>
            <a:r>
              <a:rPr lang="lv-LV" sz="2000" dirty="0">
                <a:latin typeface="Aptos Display"/>
                <a:ea typeface="Open Sans"/>
                <a:cs typeface="Open Sans"/>
              </a:rPr>
              <a:t>. Šie pieņēmumi ir mainīgi, tāpēc dažādos laikos un vietās, tostarp medicīnā, veselība ir tikusi izprasta atšķirīgi, tā ietekmējot personīgo ne-veselības pieredzi, diagnozes uzstādīšanu un ārstēšanos un to, vai un kā cilvēks meklē palīdzību un atbalstu. Kā mēs domāsim par veselību nākotnē – kāds būs vesels cilvēks? </a:t>
            </a:r>
            <a:endParaRPr lang="en-US" sz="2000" dirty="0">
              <a:latin typeface="Aptos Display"/>
            </a:endParaRPr>
          </a:p>
        </p:txBody>
      </p:sp>
    </p:spTree>
    <p:extLst>
      <p:ext uri="{BB962C8B-B14F-4D97-AF65-F5344CB8AC3E}">
        <p14:creationId xmlns:p14="http://schemas.microsoft.com/office/powerpoint/2010/main" val="10227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BDC19-65AC-1282-038C-63623C1C3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C0E4DB-1D67-15AB-9D44-A6433BB67E55}"/>
              </a:ext>
            </a:extLst>
          </p:cNvPr>
          <p:cNvSpPr>
            <a:spLocks noGrp="1"/>
          </p:cNvSpPr>
          <p:nvPr>
            <p:ph type="title"/>
          </p:nvPr>
        </p:nvSpPr>
        <p:spPr/>
        <p:txBody>
          <a:bodyPr/>
          <a:lstStyle/>
          <a:p>
            <a:r>
              <a:rPr lang="lv-LV" b="1" dirty="0" err="1"/>
              <a:t>Transhumānisms</a:t>
            </a:r>
            <a:endParaRPr lang="en-US" b="1" dirty="0"/>
          </a:p>
        </p:txBody>
      </p:sp>
      <p:sp>
        <p:nvSpPr>
          <p:cNvPr id="4" name="Rectangle 3">
            <a:extLst>
              <a:ext uri="{FF2B5EF4-FFF2-40B4-BE49-F238E27FC236}">
                <a16:creationId xmlns:a16="http://schemas.microsoft.com/office/drawing/2014/main" id="{E563A2A0-C581-CF08-E63D-B45B34AA5723}"/>
              </a:ext>
            </a:extLst>
          </p:cNvPr>
          <p:cNvSpPr/>
          <p:nvPr/>
        </p:nvSpPr>
        <p:spPr>
          <a:xfrm>
            <a:off x="7025532" y="821446"/>
            <a:ext cx="4463914" cy="52296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F2324CD3-2D1D-0E85-37DE-01B5FA2F0827}"/>
              </a:ext>
            </a:extLst>
          </p:cNvPr>
          <p:cNvSpPr>
            <a:spLocks noGrp="1"/>
          </p:cNvSpPr>
          <p:nvPr>
            <p:ph idx="1"/>
          </p:nvPr>
        </p:nvSpPr>
        <p:spPr>
          <a:xfrm>
            <a:off x="838200" y="1825625"/>
            <a:ext cx="5669604" cy="4351338"/>
          </a:xfrm>
        </p:spPr>
        <p:txBody>
          <a:bodyPr vert="horz" lIns="91440" tIns="45720" rIns="91440" bIns="45720" rtlCol="0" anchor="t">
            <a:noAutofit/>
          </a:bodyPr>
          <a:lstStyle/>
          <a:p>
            <a:pPr marL="0" indent="0">
              <a:buNone/>
            </a:pPr>
            <a:r>
              <a:rPr lang="lv-LV" sz="2000" dirty="0" err="1">
                <a:latin typeface="Aptos Display"/>
                <a:ea typeface="Open Sans"/>
                <a:cs typeface="Open Sans"/>
              </a:rPr>
              <a:t>Transhumānisma</a:t>
            </a:r>
            <a:r>
              <a:rPr lang="lv-LV" sz="2000" dirty="0">
                <a:latin typeface="Aptos Display"/>
                <a:ea typeface="Open Sans"/>
                <a:cs typeface="Open Sans"/>
              </a:rPr>
              <a:t> filozofija paredz, ka </a:t>
            </a:r>
            <a:r>
              <a:rPr lang="lv-LV" sz="2000" b="1" dirty="0">
                <a:latin typeface="Aptos Display"/>
                <a:ea typeface="Open Sans"/>
                <a:cs typeface="Open Sans"/>
              </a:rPr>
              <a:t>ar zinātnes un tehnoloģiju palīdzību, piemēram, mākslīgo intelektu, gēnu inženieriju un robotiku, ir iespējams pārvarēt cilvēka ķermeņa bioloģiskos ierobežojumus</a:t>
            </a:r>
            <a:r>
              <a:rPr lang="lv-LV" sz="2000" dirty="0">
                <a:latin typeface="Aptos Display"/>
                <a:ea typeface="Open Sans"/>
                <a:cs typeface="Open Sans"/>
              </a:rPr>
              <a:t>. Ķermeni ir iespējams modificēt izmainot iedzimtos rādītājus (gēnus, ādas vai acu krāsu, dzimumu), izmantojot protēzes (mākslīgie orgāni, prāta spējas uzlabojoši </a:t>
            </a:r>
            <a:r>
              <a:rPr lang="lv-LV" sz="2000" dirty="0" err="1">
                <a:latin typeface="Aptos Display"/>
                <a:ea typeface="Open Sans"/>
                <a:cs typeface="Open Sans"/>
              </a:rPr>
              <a:t>datorčipi</a:t>
            </a:r>
            <a:r>
              <a:rPr lang="lv-LV" sz="2000" dirty="0">
                <a:latin typeface="Aptos Display"/>
                <a:ea typeface="Open Sans"/>
                <a:cs typeface="Open Sans"/>
              </a:rPr>
              <a:t>) un pat nākotnē augšupielādējot cilvēka prātu un atmiņas datorā, lai tās pārnestu uz jaunu ķermeni. </a:t>
            </a:r>
          </a:p>
          <a:p>
            <a:pPr marL="0" indent="0">
              <a:buNone/>
            </a:pPr>
            <a:r>
              <a:rPr lang="lv-LV" sz="2000" dirty="0">
                <a:latin typeface="Aptos Display"/>
                <a:ea typeface="Open Sans"/>
                <a:cs typeface="Open Sans"/>
              </a:rPr>
              <a:t>Tehnoloģijām attīstoties, rodas </a:t>
            </a:r>
            <a:r>
              <a:rPr lang="lv-LV" sz="2000" b="1" dirty="0">
                <a:latin typeface="Aptos Display"/>
                <a:ea typeface="Open Sans"/>
                <a:cs typeface="Open Sans"/>
              </a:rPr>
              <a:t>ētiski jautājumi</a:t>
            </a:r>
            <a:r>
              <a:rPr lang="lv-LV" sz="2000" dirty="0">
                <a:latin typeface="Aptos Display"/>
                <a:ea typeface="Open Sans"/>
                <a:cs typeface="Open Sans"/>
              </a:rPr>
              <a:t>: vai ar visiem šiem ķermeņa pārveidojumiem, mēs joprojām būsim cilvēki? Un kā šīs tehnoloģijas ietekmēs līdztiesību sabiedrībā, ja vairums no tām būs pieejamas tikai turīgajiem?</a:t>
            </a:r>
            <a:endParaRPr lang="en-US" sz="2000" dirty="0">
              <a:latin typeface="Aptos Display"/>
            </a:endParaRPr>
          </a:p>
        </p:txBody>
      </p:sp>
      <p:pic>
        <p:nvPicPr>
          <p:cNvPr id="9" name="Picture 8" descr="A person with a device on his head&#10;&#10;Description automatically generated">
            <a:extLst>
              <a:ext uri="{FF2B5EF4-FFF2-40B4-BE49-F238E27FC236}">
                <a16:creationId xmlns:a16="http://schemas.microsoft.com/office/drawing/2014/main" id="{ECD8B229-7DDA-A504-62B2-3F96FC418E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532" y="0"/>
            <a:ext cx="5387280" cy="6858000"/>
          </a:xfrm>
          <a:prstGeom prst="rect">
            <a:avLst/>
          </a:prstGeom>
        </p:spPr>
      </p:pic>
      <p:sp>
        <p:nvSpPr>
          <p:cNvPr id="5" name="TextBox 4">
            <a:extLst>
              <a:ext uri="{FF2B5EF4-FFF2-40B4-BE49-F238E27FC236}">
                <a16:creationId xmlns:a16="http://schemas.microsoft.com/office/drawing/2014/main" id="{1DE9C7E9-0A8C-6695-290F-A32E485019BE}"/>
              </a:ext>
            </a:extLst>
          </p:cNvPr>
          <p:cNvSpPr txBox="1"/>
          <p:nvPr/>
        </p:nvSpPr>
        <p:spPr>
          <a:xfrm>
            <a:off x="10126494" y="6154321"/>
            <a:ext cx="2262761" cy="338554"/>
          </a:xfrm>
          <a:prstGeom prst="rect">
            <a:avLst/>
          </a:prstGeom>
          <a:noFill/>
        </p:spPr>
        <p:txBody>
          <a:bodyPr wrap="square" rtlCol="0">
            <a:spAutoFit/>
          </a:bodyPr>
          <a:lstStyle/>
          <a:p>
            <a:r>
              <a:rPr lang="lv-LV" sz="1600" dirty="0">
                <a:solidFill>
                  <a:schemeClr val="bg1"/>
                </a:solidFill>
                <a:latin typeface="+mj-lt"/>
              </a:rPr>
              <a:t>Foto: Deivids </a:t>
            </a:r>
            <a:r>
              <a:rPr lang="lv-LV" sz="1600" dirty="0" err="1">
                <a:solidFill>
                  <a:schemeClr val="bg1"/>
                </a:solidFill>
                <a:latin typeface="+mj-lt"/>
              </a:rPr>
              <a:t>Vintiners</a:t>
            </a:r>
            <a:endParaRPr lang="lv-LV" sz="1600" dirty="0">
              <a:solidFill>
                <a:schemeClr val="bg1"/>
              </a:solidFill>
              <a:latin typeface="+mj-lt"/>
            </a:endParaRPr>
          </a:p>
        </p:txBody>
      </p:sp>
    </p:spTree>
    <p:extLst>
      <p:ext uri="{BB962C8B-B14F-4D97-AF65-F5344CB8AC3E}">
        <p14:creationId xmlns:p14="http://schemas.microsoft.com/office/powerpoint/2010/main" val="217198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5B65-4830-B34C-6A2C-75D43838ED2D}"/>
              </a:ext>
            </a:extLst>
          </p:cNvPr>
          <p:cNvSpPr>
            <a:spLocks noGrp="1"/>
          </p:cNvSpPr>
          <p:nvPr>
            <p:ph type="title"/>
          </p:nvPr>
        </p:nvSpPr>
        <p:spPr/>
        <p:txBody>
          <a:bodyPr/>
          <a:lstStyle/>
          <a:p>
            <a:r>
              <a:rPr lang="lv-LV" b="1" dirty="0"/>
              <a:t>Zinātniskā fantastika</a:t>
            </a:r>
            <a:endParaRPr lang="en-US" b="1" dirty="0"/>
          </a:p>
        </p:txBody>
      </p:sp>
      <p:sp>
        <p:nvSpPr>
          <p:cNvPr id="6" name="Content Placeholder 2">
            <a:extLst>
              <a:ext uri="{FF2B5EF4-FFF2-40B4-BE49-F238E27FC236}">
                <a16:creationId xmlns:a16="http://schemas.microsoft.com/office/drawing/2014/main" id="{9D0E2CC8-A05C-9D66-6BBB-7099D0A11FB3}"/>
              </a:ext>
            </a:extLst>
          </p:cNvPr>
          <p:cNvSpPr>
            <a:spLocks noGrp="1"/>
          </p:cNvSpPr>
          <p:nvPr>
            <p:ph idx="1"/>
          </p:nvPr>
        </p:nvSpPr>
        <p:spPr>
          <a:xfrm>
            <a:off x="838200" y="1825625"/>
            <a:ext cx="5669604" cy="4351338"/>
          </a:xfrm>
        </p:spPr>
        <p:txBody>
          <a:bodyPr vert="horz" lIns="91440" tIns="45720" rIns="91440" bIns="45720" rtlCol="0" anchor="t">
            <a:noAutofit/>
          </a:bodyPr>
          <a:lstStyle/>
          <a:p>
            <a:pPr marL="0" indent="0">
              <a:buNone/>
            </a:pPr>
            <a:r>
              <a:rPr lang="lv-LV" sz="2000" dirty="0">
                <a:latin typeface="Aptos Display"/>
                <a:ea typeface="Open Sans"/>
                <a:cs typeface="Open Sans"/>
              </a:rPr>
              <a:t>Zinātniskā fantastika ir literatūras un kino žanrs, kurā </a:t>
            </a:r>
            <a:r>
              <a:rPr lang="lv-LV" sz="2000" b="1" dirty="0">
                <a:latin typeface="Aptos Display"/>
                <a:ea typeface="Open Sans"/>
                <a:cs typeface="Open Sans"/>
              </a:rPr>
              <a:t>iztēlotas idejas saplūst ar zinātniski pamatotiem un iespējamiem notikumiem, aicinot apdomāt jautājumu “kā būtu, ja būtu?”</a:t>
            </a:r>
            <a:r>
              <a:rPr lang="lv-LV" sz="2000" dirty="0">
                <a:latin typeface="Aptos Display"/>
                <a:ea typeface="Open Sans"/>
                <a:cs typeface="Open Sans"/>
              </a:rPr>
              <a:t>. Kā būtu, ja mēs spētu ceļot laikā vai uz citām galaktikām? Ja roboti spētu just un domāt kā cilvēki? Ja pasauli kontrolētu tehnoloģijas?</a:t>
            </a:r>
          </a:p>
          <a:p>
            <a:pPr marL="0" indent="0">
              <a:buNone/>
            </a:pPr>
            <a:r>
              <a:rPr lang="lv-LV" sz="2000" dirty="0">
                <a:latin typeface="Aptos Display"/>
                <a:ea typeface="Open Sans"/>
                <a:cs typeface="Open Sans"/>
              </a:rPr>
              <a:t>Zinātniskā fantastika spekulē par zinātnes un tehnoloģiju sasniegumiem, kosmosa izpēti, cilvēka ķermeņa pārmaiņām un paralēlajām pasaulēm, vienlaikus aktualizējot cilvēka un vides attiecības, ētiskas dilemmas un sabiedrības problēmas. Tā aicina cilvēkus kritiski domāt par nākotni - gan utopiskiem, gan </a:t>
            </a:r>
            <a:r>
              <a:rPr lang="lv-LV" sz="2000" dirty="0" err="1">
                <a:latin typeface="Aptos Display"/>
                <a:ea typeface="Open Sans"/>
                <a:cs typeface="Open Sans"/>
              </a:rPr>
              <a:t>distopiskiem</a:t>
            </a:r>
            <a:r>
              <a:rPr lang="lv-LV" sz="2000" dirty="0">
                <a:latin typeface="Aptos Display"/>
                <a:ea typeface="Open Sans"/>
                <a:cs typeface="Open Sans"/>
              </a:rPr>
              <a:t> nākotnes scenārijiem. </a:t>
            </a:r>
            <a:endParaRPr lang="en-US" sz="2000" dirty="0">
              <a:latin typeface="Aptos Display"/>
            </a:endParaRPr>
          </a:p>
        </p:txBody>
      </p:sp>
      <p:pic>
        <p:nvPicPr>
          <p:cNvPr id="9" name="INDIE VFX_insta video_4">
            <a:hlinkClick r:id="" action="ppaction://media"/>
            <a:extLst>
              <a:ext uri="{FF2B5EF4-FFF2-40B4-BE49-F238E27FC236}">
                <a16:creationId xmlns:a16="http://schemas.microsoft.com/office/drawing/2014/main" id="{CFFA5F57-8F0F-14BD-0E30-85313A16A6B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655310" y="0"/>
            <a:ext cx="3857625" cy="6858000"/>
          </a:xfrm>
          <a:prstGeom prst="rect">
            <a:avLst/>
          </a:prstGeom>
        </p:spPr>
      </p:pic>
      <p:sp>
        <p:nvSpPr>
          <p:cNvPr id="3" name="TextBox 2">
            <a:extLst>
              <a:ext uri="{FF2B5EF4-FFF2-40B4-BE49-F238E27FC236}">
                <a16:creationId xmlns:a16="http://schemas.microsoft.com/office/drawing/2014/main" id="{36ABE24A-F9C8-6743-82E1-66DA50843D35}"/>
              </a:ext>
            </a:extLst>
          </p:cNvPr>
          <p:cNvSpPr txBox="1"/>
          <p:nvPr/>
        </p:nvSpPr>
        <p:spPr>
          <a:xfrm>
            <a:off x="9679021" y="6154321"/>
            <a:ext cx="2033082" cy="369332"/>
          </a:xfrm>
          <a:prstGeom prst="rect">
            <a:avLst/>
          </a:prstGeom>
          <a:noFill/>
        </p:spPr>
        <p:txBody>
          <a:bodyPr wrap="square" rtlCol="0">
            <a:spAutoFit/>
          </a:bodyPr>
          <a:lstStyle/>
          <a:p>
            <a:r>
              <a:rPr lang="lv-LV" sz="1800" b="0" u="none" strike="noStrike" baseline="0" dirty="0">
                <a:solidFill>
                  <a:schemeClr val="bg1"/>
                </a:solidFill>
                <a:latin typeface="TTNorms-Italic"/>
              </a:rPr>
              <a:t>Video: </a:t>
            </a:r>
            <a:r>
              <a:rPr lang="en-US" sz="1800" b="0" i="1" u="none" strike="noStrike" baseline="0" dirty="0" err="1">
                <a:solidFill>
                  <a:schemeClr val="bg1"/>
                </a:solidFill>
                <a:latin typeface="TTNorms-Italic"/>
              </a:rPr>
              <a:t>Indie_vfx</a:t>
            </a:r>
            <a:endParaRPr lang="en-US" sz="1600" dirty="0">
              <a:solidFill>
                <a:schemeClr val="bg1"/>
              </a:solidFill>
              <a:latin typeface="+mj-lt"/>
            </a:endParaRPr>
          </a:p>
        </p:txBody>
      </p:sp>
    </p:spTree>
    <p:extLst>
      <p:ext uri="{BB962C8B-B14F-4D97-AF65-F5344CB8AC3E}">
        <p14:creationId xmlns:p14="http://schemas.microsoft.com/office/powerpoint/2010/main" val="280030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2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6747D63E-0957-FAF1-9B5B-78F9D7B00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FF3C0-1DC9-4BD1-BCDC-6DF75401A679}"/>
              </a:ext>
            </a:extLst>
          </p:cNvPr>
          <p:cNvSpPr>
            <a:spLocks noGrp="1"/>
          </p:cNvSpPr>
          <p:nvPr>
            <p:ph type="title"/>
          </p:nvPr>
        </p:nvSpPr>
        <p:spPr/>
        <p:txBody>
          <a:bodyPr/>
          <a:lstStyle/>
          <a:p>
            <a:r>
              <a:rPr lang="lv-LV" b="1" dirty="0"/>
              <a:t>Aktivitāte 1</a:t>
            </a:r>
            <a:endParaRPr lang="en-US" b="1" dirty="0"/>
          </a:p>
        </p:txBody>
      </p:sp>
      <p:sp>
        <p:nvSpPr>
          <p:cNvPr id="6" name="Content Placeholder 2">
            <a:extLst>
              <a:ext uri="{FF2B5EF4-FFF2-40B4-BE49-F238E27FC236}">
                <a16:creationId xmlns:a16="http://schemas.microsoft.com/office/drawing/2014/main" id="{C26F4F3F-319E-FB2C-0E50-4A26B55C25F9}"/>
              </a:ext>
            </a:extLst>
          </p:cNvPr>
          <p:cNvSpPr>
            <a:spLocks noGrp="1"/>
          </p:cNvSpPr>
          <p:nvPr>
            <p:ph idx="1"/>
          </p:nvPr>
        </p:nvSpPr>
        <p:spPr>
          <a:xfrm>
            <a:off x="838200" y="1825625"/>
            <a:ext cx="5669604" cy="4351338"/>
          </a:xfrm>
        </p:spPr>
        <p:txBody>
          <a:bodyPr vert="horz" lIns="91440" tIns="45720" rIns="91440" bIns="45720" rtlCol="0" anchor="t">
            <a:noAutofit/>
          </a:bodyPr>
          <a:lstStyle/>
          <a:p>
            <a:pPr marL="0" indent="0">
              <a:buNone/>
            </a:pPr>
            <a:r>
              <a:rPr lang="lv-LV" sz="2200" dirty="0">
                <a:latin typeface="Aptos Display"/>
                <a:ea typeface="Open Sans"/>
                <a:cs typeface="Open Sans"/>
              </a:rPr>
              <a:t>Ja jūs varētu pārveidot kādu no sava ķermeņa daļām vai paplašināt kādu no spējām, ko jūs izmainītu? </a:t>
            </a:r>
          </a:p>
          <a:p>
            <a:pPr marL="0" indent="0">
              <a:buNone/>
            </a:pPr>
            <a:r>
              <a:rPr lang="lv-LV" sz="2200" dirty="0">
                <a:latin typeface="Aptos Display"/>
                <a:ea typeface="Open Sans"/>
                <a:cs typeface="Open Sans"/>
              </a:rPr>
              <a:t>Un kā tas ietekmētu citus cilvēkus, būtnes un vidi jums apkārt?</a:t>
            </a:r>
          </a:p>
          <a:p>
            <a:pPr marL="0" indent="0">
              <a:buNone/>
            </a:pPr>
            <a:r>
              <a:rPr lang="lv-LV" sz="2200" dirty="0">
                <a:latin typeface="Aptos Display"/>
                <a:ea typeface="Open Sans"/>
                <a:cs typeface="Open Sans"/>
              </a:rPr>
              <a:t> </a:t>
            </a:r>
          </a:p>
          <a:p>
            <a:pPr marL="0" indent="0">
              <a:buNone/>
            </a:pPr>
            <a:r>
              <a:rPr lang="lv-LV" sz="2200" dirty="0">
                <a:latin typeface="Aptos Display"/>
                <a:ea typeface="Open Sans"/>
                <a:cs typeface="Open Sans"/>
              </a:rPr>
              <a:t>Apspriediet grupās pa 3 cilvēkiem!</a:t>
            </a:r>
          </a:p>
        </p:txBody>
      </p:sp>
    </p:spTree>
    <p:extLst>
      <p:ext uri="{BB962C8B-B14F-4D97-AF65-F5344CB8AC3E}">
        <p14:creationId xmlns:p14="http://schemas.microsoft.com/office/powerpoint/2010/main" val="399667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DF8CBF84-A135-99E3-B21D-2CF8C2B01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0C0D4-6A15-5776-E377-83D64FC9AD9A}"/>
              </a:ext>
            </a:extLst>
          </p:cNvPr>
          <p:cNvSpPr>
            <a:spLocks noGrp="1"/>
          </p:cNvSpPr>
          <p:nvPr>
            <p:ph type="title"/>
          </p:nvPr>
        </p:nvSpPr>
        <p:spPr/>
        <p:txBody>
          <a:bodyPr/>
          <a:lstStyle/>
          <a:p>
            <a:r>
              <a:rPr lang="lv-LV" b="1" dirty="0"/>
              <a:t>Aktivitāte 2</a:t>
            </a:r>
            <a:endParaRPr lang="en-US" b="1" dirty="0"/>
          </a:p>
        </p:txBody>
      </p:sp>
      <p:sp>
        <p:nvSpPr>
          <p:cNvPr id="6" name="Content Placeholder 2">
            <a:extLst>
              <a:ext uri="{FF2B5EF4-FFF2-40B4-BE49-F238E27FC236}">
                <a16:creationId xmlns:a16="http://schemas.microsoft.com/office/drawing/2014/main" id="{0C4C6970-7F02-AD1C-EBDC-DAB81AA72E95}"/>
              </a:ext>
            </a:extLst>
          </p:cNvPr>
          <p:cNvSpPr>
            <a:spLocks noGrp="1"/>
          </p:cNvSpPr>
          <p:nvPr>
            <p:ph idx="1"/>
          </p:nvPr>
        </p:nvSpPr>
        <p:spPr>
          <a:xfrm>
            <a:off x="838200" y="1825625"/>
            <a:ext cx="6710464" cy="4351338"/>
          </a:xfrm>
        </p:spPr>
        <p:txBody>
          <a:bodyPr vert="horz" lIns="91440" tIns="45720" rIns="91440" bIns="45720" rtlCol="0" anchor="t">
            <a:noAutofit/>
          </a:bodyPr>
          <a:lstStyle/>
          <a:p>
            <a:pPr marL="0" indent="0">
              <a:buNone/>
            </a:pPr>
            <a:r>
              <a:rPr lang="lv-LV" sz="2200" dirty="0">
                <a:latin typeface="Aptos Display"/>
                <a:ea typeface="Open Sans"/>
                <a:cs typeface="Open Sans"/>
              </a:rPr>
              <a:t>Apdomājiet aspektus, kas ikdienā ietekmē jūsu ķermeni: vide, laikapstākļi, dzimums, slimības, tehniskie palīglīdzekļi, organisma iekšējie procesi un dzīvās būtnes (mikroorganismi), kā arī attiecības ar līdzcilvēkiem.</a:t>
            </a:r>
          </a:p>
          <a:p>
            <a:r>
              <a:rPr lang="lv-LV" sz="2200" dirty="0">
                <a:latin typeface="Aptos Display"/>
                <a:ea typeface="Open Sans"/>
                <a:cs typeface="Open Sans"/>
              </a:rPr>
              <a:t>vai mūsu ķermenis pieder mums pašiem, ja to apdzīvo desmitiem citu sugu, baktēriju?</a:t>
            </a:r>
          </a:p>
          <a:p>
            <a:r>
              <a:rPr lang="lv-LV" sz="2200" dirty="0">
                <a:latin typeface="Aptos Display"/>
                <a:ea typeface="Open Sans"/>
                <a:cs typeface="Open Sans"/>
              </a:rPr>
              <a:t>grupās pa 4 veiciet testu - nostājaties viens otram tik tuvu, cik jūtat pašam un citiem kā drošu un patīkamu attālumu. </a:t>
            </a:r>
          </a:p>
          <a:p>
            <a:pPr marL="0" indent="0">
              <a:buNone/>
            </a:pPr>
            <a:r>
              <a:rPr lang="lv-LV" sz="2200" dirty="0">
                <a:latin typeface="Aptos Display"/>
                <a:ea typeface="Open Sans"/>
                <a:cs typeface="Open Sans"/>
              </a:rPr>
              <a:t>Cik centimetru no mūsu ādas beidzas mūsu ķermeņa robežas? Vai tās mainās, ja stāvam blakus mums personīgi tuvam vai svešam cilvēkam?</a:t>
            </a:r>
          </a:p>
        </p:txBody>
      </p:sp>
    </p:spTree>
    <p:extLst>
      <p:ext uri="{BB962C8B-B14F-4D97-AF65-F5344CB8AC3E}">
        <p14:creationId xmlns:p14="http://schemas.microsoft.com/office/powerpoint/2010/main" val="3211414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5B65-4830-B34C-6A2C-75D43838ED2D}"/>
              </a:ext>
            </a:extLst>
          </p:cNvPr>
          <p:cNvSpPr>
            <a:spLocks noGrp="1"/>
          </p:cNvSpPr>
          <p:nvPr>
            <p:ph type="title"/>
          </p:nvPr>
        </p:nvSpPr>
        <p:spPr/>
        <p:txBody>
          <a:bodyPr/>
          <a:lstStyle/>
          <a:p>
            <a:r>
              <a:rPr lang="lv-LV" b="1" dirty="0"/>
              <a:t>Rocies dziļāk</a:t>
            </a:r>
            <a:endParaRPr lang="en-US" b="1" dirty="0"/>
          </a:p>
        </p:txBody>
      </p:sp>
      <p:sp>
        <p:nvSpPr>
          <p:cNvPr id="10" name="Content Placeholder 2">
            <a:extLst>
              <a:ext uri="{FF2B5EF4-FFF2-40B4-BE49-F238E27FC236}">
                <a16:creationId xmlns:a16="http://schemas.microsoft.com/office/drawing/2014/main" id="{C4617BBE-D42D-97FF-FDF7-7F10F14463A3}"/>
              </a:ext>
            </a:extLst>
          </p:cNvPr>
          <p:cNvSpPr>
            <a:spLocks noGrp="1"/>
          </p:cNvSpPr>
          <p:nvPr>
            <p:ph idx="1"/>
          </p:nvPr>
        </p:nvSpPr>
        <p:spPr>
          <a:xfrm>
            <a:off x="838199" y="1825625"/>
            <a:ext cx="10173511" cy="4351338"/>
          </a:xfrm>
        </p:spPr>
        <p:txBody>
          <a:bodyPr vert="horz" lIns="91440" tIns="45720" rIns="91440" bIns="45720" rtlCol="0" anchor="t">
            <a:noAutofit/>
          </a:bodyPr>
          <a:lstStyle/>
          <a:p>
            <a:r>
              <a:rPr lang="lv-LV" sz="2000" b="1" dirty="0"/>
              <a:t>Filmas: </a:t>
            </a:r>
          </a:p>
          <a:p>
            <a:pPr marL="0" indent="0">
              <a:buNone/>
            </a:pPr>
            <a:r>
              <a:rPr lang="lv-LV" sz="2000" i="1" dirty="0" err="1"/>
              <a:t>Blade</a:t>
            </a:r>
            <a:r>
              <a:rPr lang="lv-LV" sz="2000" i="1" dirty="0"/>
              <a:t> </a:t>
            </a:r>
            <a:r>
              <a:rPr lang="lv-LV" sz="2000" i="1" dirty="0" err="1"/>
              <a:t>Runner</a:t>
            </a:r>
            <a:r>
              <a:rPr lang="lv-LV" sz="2000" i="1" dirty="0"/>
              <a:t>, </a:t>
            </a:r>
            <a:r>
              <a:rPr lang="lv-LV" sz="2000" i="1" dirty="0" err="1"/>
              <a:t>Matrix</a:t>
            </a:r>
            <a:r>
              <a:rPr lang="lv-LV" sz="2000" i="1" dirty="0"/>
              <a:t>, </a:t>
            </a:r>
            <a:r>
              <a:rPr lang="lv-LV" sz="2000" i="1" dirty="0" err="1"/>
              <a:t>Hunger</a:t>
            </a:r>
            <a:r>
              <a:rPr lang="lv-LV" sz="2000" i="1" dirty="0"/>
              <a:t> </a:t>
            </a:r>
            <a:r>
              <a:rPr lang="lv-LV" sz="2000" i="1" dirty="0" err="1"/>
              <a:t>Games</a:t>
            </a:r>
            <a:r>
              <a:rPr lang="lv-LV" sz="2000" i="1" dirty="0"/>
              <a:t>, </a:t>
            </a:r>
            <a:r>
              <a:rPr lang="lv-LV" sz="2000" i="1" dirty="0" err="1"/>
              <a:t>Ghost</a:t>
            </a:r>
            <a:r>
              <a:rPr lang="lv-LV" sz="2000" i="1" dirty="0"/>
              <a:t> </a:t>
            </a:r>
            <a:r>
              <a:rPr lang="lv-LV" sz="2000" i="1" dirty="0" err="1"/>
              <a:t>in</a:t>
            </a:r>
            <a:r>
              <a:rPr lang="lv-LV" sz="2000" i="1" dirty="0"/>
              <a:t> a </a:t>
            </a:r>
            <a:r>
              <a:rPr lang="lv-LV" sz="2000" i="1" dirty="0" err="1"/>
              <a:t>Shell</a:t>
            </a:r>
            <a:r>
              <a:rPr lang="lv-LV" sz="2000" i="1" dirty="0"/>
              <a:t>, </a:t>
            </a:r>
            <a:r>
              <a:rPr lang="lv-LV" sz="2000" i="1" dirty="0" err="1"/>
              <a:t>Technolyze</a:t>
            </a:r>
            <a:r>
              <a:rPr lang="lv-LV" sz="2000" i="1" dirty="0"/>
              <a:t>, </a:t>
            </a:r>
            <a:r>
              <a:rPr lang="lv-LV" sz="2000" i="1" dirty="0" err="1"/>
              <a:t>Princess</a:t>
            </a:r>
            <a:r>
              <a:rPr lang="lv-LV" sz="2000" i="1" dirty="0"/>
              <a:t> </a:t>
            </a:r>
            <a:r>
              <a:rPr lang="lv-LV" sz="2000" i="1" dirty="0" err="1"/>
              <a:t>Mononoke</a:t>
            </a:r>
            <a:r>
              <a:rPr lang="lv-LV" sz="2000" i="1" dirty="0"/>
              <a:t>, </a:t>
            </a:r>
            <a:r>
              <a:rPr lang="lv-LV" sz="2000" i="1" dirty="0" err="1"/>
              <a:t>Nausicaä</a:t>
            </a:r>
            <a:r>
              <a:rPr lang="lv-LV" sz="2000" i="1" dirty="0"/>
              <a:t> </a:t>
            </a:r>
            <a:r>
              <a:rPr lang="lv-LV" sz="2000" i="1" dirty="0" err="1"/>
              <a:t>of</a:t>
            </a:r>
            <a:r>
              <a:rPr lang="lv-LV" sz="2000" i="1" dirty="0"/>
              <a:t> </a:t>
            </a:r>
            <a:r>
              <a:rPr lang="lv-LV" sz="2000" i="1" dirty="0" err="1"/>
              <a:t>the</a:t>
            </a:r>
            <a:r>
              <a:rPr lang="lv-LV" sz="2000" i="1" dirty="0"/>
              <a:t> </a:t>
            </a:r>
            <a:r>
              <a:rPr lang="lv-LV" sz="2000" i="1" dirty="0" err="1"/>
              <a:t>Valley</a:t>
            </a:r>
            <a:r>
              <a:rPr lang="lv-LV" sz="2000" i="1" dirty="0"/>
              <a:t> </a:t>
            </a:r>
            <a:r>
              <a:rPr lang="lv-LV" sz="2000" i="1" dirty="0" err="1"/>
              <a:t>of</a:t>
            </a:r>
            <a:r>
              <a:rPr lang="lv-LV" sz="2000" i="1" dirty="0"/>
              <a:t> </a:t>
            </a:r>
            <a:r>
              <a:rPr lang="lv-LV" sz="2000" i="1" dirty="0" err="1"/>
              <a:t>the</a:t>
            </a:r>
            <a:r>
              <a:rPr lang="lv-LV" sz="2000" i="1" dirty="0"/>
              <a:t> </a:t>
            </a:r>
            <a:r>
              <a:rPr lang="lv-LV" sz="2000" i="1" dirty="0" err="1"/>
              <a:t>Wind</a:t>
            </a:r>
            <a:r>
              <a:rPr lang="lv-LV" sz="2000" i="1" dirty="0"/>
              <a:t> </a:t>
            </a:r>
          </a:p>
          <a:p>
            <a:r>
              <a:rPr lang="lv-LV" sz="2000" b="1" dirty="0"/>
              <a:t>Grāmatas: </a:t>
            </a:r>
          </a:p>
          <a:p>
            <a:pPr marL="0" indent="0">
              <a:buNone/>
            </a:pPr>
            <a:r>
              <a:rPr lang="lv-LV" sz="2000" dirty="0"/>
              <a:t>Mērijas Šellijas romāns </a:t>
            </a:r>
            <a:r>
              <a:rPr lang="lv-LV" sz="2000" i="1" dirty="0" err="1"/>
              <a:t>Frankenšteins</a:t>
            </a:r>
            <a:r>
              <a:rPr lang="lv-LV" sz="2000" i="1" dirty="0"/>
              <a:t> jeb jaunais Prometejs </a:t>
            </a:r>
            <a:r>
              <a:rPr lang="lv-LV" sz="2000" dirty="0"/>
              <a:t>(1818), Džordža Orvela romāns </a:t>
            </a:r>
            <a:r>
              <a:rPr lang="lv-LV" sz="2000" i="1" dirty="0"/>
              <a:t>1984 </a:t>
            </a:r>
            <a:r>
              <a:rPr lang="lv-LV" sz="2000" dirty="0"/>
              <a:t>(1949), </a:t>
            </a:r>
            <a:r>
              <a:rPr lang="lv-LV" sz="2000" dirty="0" err="1"/>
              <a:t>Ursulas</a:t>
            </a:r>
            <a:r>
              <a:rPr lang="lv-LV" sz="2000" dirty="0"/>
              <a:t> K. </a:t>
            </a:r>
            <a:r>
              <a:rPr lang="lv-LV" sz="2000" dirty="0" err="1"/>
              <a:t>Le</a:t>
            </a:r>
            <a:r>
              <a:rPr lang="lv-LV" sz="2000" dirty="0"/>
              <a:t> </a:t>
            </a:r>
            <a:r>
              <a:rPr lang="lv-LV" sz="2000" dirty="0" err="1"/>
              <a:t>Gvinas</a:t>
            </a:r>
            <a:r>
              <a:rPr lang="lv-LV" sz="2000" dirty="0"/>
              <a:t> romāns </a:t>
            </a:r>
            <a:r>
              <a:rPr lang="lv-LV" sz="2000" i="1" dirty="0" err="1"/>
              <a:t>The</a:t>
            </a:r>
            <a:r>
              <a:rPr lang="lv-LV" sz="2000" i="1" dirty="0"/>
              <a:t> </a:t>
            </a:r>
            <a:r>
              <a:rPr lang="lv-LV" sz="2000" i="1" dirty="0" err="1"/>
              <a:t>Dispossessed</a:t>
            </a:r>
            <a:r>
              <a:rPr lang="lv-LV" sz="2000" i="1" dirty="0"/>
              <a:t> </a:t>
            </a:r>
            <a:r>
              <a:rPr lang="lv-LV" sz="2000" dirty="0"/>
              <a:t>(1974)</a:t>
            </a:r>
          </a:p>
          <a:p>
            <a:r>
              <a:rPr lang="lv-LV" sz="2000" b="1" dirty="0"/>
              <a:t>Video par pozitīvām nākotnes vīzijām un zinātniskās fantastikas ietekmi uz nākotni</a:t>
            </a:r>
            <a:r>
              <a:rPr lang="lv-LV" sz="2000" dirty="0"/>
              <a:t>:</a:t>
            </a:r>
          </a:p>
          <a:p>
            <a:pPr marL="0" indent="0">
              <a:buNone/>
            </a:pPr>
            <a:r>
              <a:rPr lang="lv-LV" sz="2000" dirty="0">
                <a:solidFill>
                  <a:srgbClr val="467886"/>
                </a:solidFill>
                <a:hlinkClick r:id="rId3"/>
              </a:rPr>
              <a:t>https://www.youtube.com/watch?v=ixg7e1fWdM0&amp;t=</a:t>
            </a:r>
            <a:r>
              <a:rPr lang="lv-LV" sz="2000" dirty="0">
                <a:solidFill>
                  <a:srgbClr val="FF0000"/>
                </a:solidFill>
                <a:hlinkClick r:id="rId3"/>
              </a:rPr>
              <a:t>432s</a:t>
            </a:r>
            <a:r>
              <a:rPr lang="lv-LV" sz="2000" dirty="0">
                <a:solidFill>
                  <a:srgbClr val="FF0000"/>
                </a:solidFill>
              </a:rPr>
              <a:t> </a:t>
            </a:r>
          </a:p>
          <a:p>
            <a:r>
              <a:rPr lang="lv-LV" sz="2000" b="1" dirty="0"/>
              <a:t>Raksti par </a:t>
            </a:r>
            <a:r>
              <a:rPr lang="lv-LV" sz="2000" b="1" dirty="0" err="1"/>
              <a:t>transhumānismu</a:t>
            </a:r>
            <a:r>
              <a:rPr lang="lv-LV" sz="2000" b="1" dirty="0"/>
              <a:t>:</a:t>
            </a:r>
          </a:p>
          <a:p>
            <a:pPr marL="0" indent="0">
              <a:buNone/>
            </a:pPr>
            <a:r>
              <a:rPr lang="en-US" sz="2000" dirty="0">
                <a:hlinkClick r:id="rId4"/>
              </a:rPr>
              <a:t>https://medicalfuturist.com/from-human-to-cyborg/</a:t>
            </a:r>
            <a:r>
              <a:rPr lang="lv-LV" sz="2000" dirty="0"/>
              <a:t> </a:t>
            </a:r>
          </a:p>
          <a:p>
            <a:pPr marL="0" indent="0">
              <a:buNone/>
            </a:pPr>
            <a:r>
              <a:rPr lang="lv-LV" sz="2000" dirty="0">
                <a:hlinkClick r:id="rId5"/>
              </a:rPr>
              <a:t>https://www.1854.photography/2021/06/david-vintiner-gem-fletcher-i-want-to-believe/</a:t>
            </a:r>
            <a:r>
              <a:rPr lang="lv-LV" sz="2000" dirty="0"/>
              <a:t> </a:t>
            </a:r>
          </a:p>
        </p:txBody>
      </p:sp>
    </p:spTree>
    <p:extLst>
      <p:ext uri="{BB962C8B-B14F-4D97-AF65-F5344CB8AC3E}">
        <p14:creationId xmlns:p14="http://schemas.microsoft.com/office/powerpoint/2010/main" val="1820170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5BDD02A-EBBB-E550-0782-9C5B56C87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DFBCD-803B-05D2-F5B3-0262B39AED75}"/>
              </a:ext>
            </a:extLst>
          </p:cNvPr>
          <p:cNvSpPr>
            <a:spLocks noGrp="1"/>
          </p:cNvSpPr>
          <p:nvPr>
            <p:ph type="title"/>
          </p:nvPr>
        </p:nvSpPr>
        <p:spPr/>
        <p:txBody>
          <a:bodyPr/>
          <a:lstStyle/>
          <a:p>
            <a:r>
              <a:rPr lang="lv-LV" b="1" dirty="0"/>
              <a:t>Rocies dziļāk</a:t>
            </a:r>
            <a:endParaRPr lang="en-US" b="1" dirty="0"/>
          </a:p>
        </p:txBody>
      </p:sp>
      <p:sp>
        <p:nvSpPr>
          <p:cNvPr id="10" name="Content Placeholder 2">
            <a:extLst>
              <a:ext uri="{FF2B5EF4-FFF2-40B4-BE49-F238E27FC236}">
                <a16:creationId xmlns:a16="http://schemas.microsoft.com/office/drawing/2014/main" id="{D0764E1C-C815-96BC-5C27-CF1962B959E5}"/>
              </a:ext>
            </a:extLst>
          </p:cNvPr>
          <p:cNvSpPr>
            <a:spLocks noGrp="1"/>
          </p:cNvSpPr>
          <p:nvPr>
            <p:ph idx="1"/>
          </p:nvPr>
        </p:nvSpPr>
        <p:spPr>
          <a:xfrm>
            <a:off x="838199" y="1825625"/>
            <a:ext cx="10173511" cy="4351338"/>
          </a:xfrm>
        </p:spPr>
        <p:txBody>
          <a:bodyPr vert="horz" lIns="91440" tIns="45720" rIns="91440" bIns="45720" rtlCol="0" anchor="t">
            <a:noAutofit/>
          </a:bodyPr>
          <a:lstStyle/>
          <a:p>
            <a:r>
              <a:rPr lang="lv-LV" sz="2000" b="1" dirty="0"/>
              <a:t>Raksts par veselību un ķermeni nākotnē:</a:t>
            </a:r>
          </a:p>
          <a:p>
            <a:pPr marL="0" indent="0">
              <a:buNone/>
            </a:pPr>
            <a:r>
              <a:rPr lang="lv-LV" sz="2000" dirty="0">
                <a:hlinkClick r:id="rId3"/>
              </a:rPr>
              <a:t>https://medicalfuturist.com/weird-predictions-future-healthcare/</a:t>
            </a:r>
            <a:endParaRPr lang="lv-LV" sz="2000" dirty="0"/>
          </a:p>
          <a:p>
            <a:r>
              <a:rPr lang="lv-LV" sz="2000" b="1" dirty="0" err="1"/>
              <a:t>Youtube</a:t>
            </a:r>
            <a:r>
              <a:rPr lang="lv-LV" sz="2000" b="1" dirty="0"/>
              <a:t> </a:t>
            </a:r>
            <a:r>
              <a:rPr lang="lv-LV" sz="2000" b="1" dirty="0" err="1"/>
              <a:t>vlogere</a:t>
            </a:r>
            <a:r>
              <a:rPr lang="lv-LV" sz="2000" b="1" dirty="0"/>
              <a:t> </a:t>
            </a:r>
            <a:r>
              <a:rPr lang="lv-LV" sz="2000" b="1" dirty="0" err="1"/>
              <a:t>Isabelle</a:t>
            </a:r>
            <a:r>
              <a:rPr lang="lv-LV" sz="2000" b="1" dirty="0"/>
              <a:t> </a:t>
            </a:r>
            <a:r>
              <a:rPr lang="lv-LV" sz="2000" b="1" dirty="0" err="1"/>
              <a:t>Weall</a:t>
            </a:r>
            <a:r>
              <a:rPr lang="lv-LV" sz="2000" b="1" dirty="0"/>
              <a:t> par atšķirīgu veselības pieredzi:</a:t>
            </a:r>
          </a:p>
          <a:p>
            <a:pPr marL="0" indent="0">
              <a:buNone/>
            </a:pPr>
            <a:r>
              <a:rPr lang="lv-LV" sz="2000" dirty="0">
                <a:hlinkClick r:id="rId4"/>
              </a:rPr>
              <a:t>https://www.youtube.com/watch?v=6IT9hI5ZsLM</a:t>
            </a:r>
            <a:r>
              <a:rPr lang="lv-LV" sz="2000" dirty="0"/>
              <a:t> </a:t>
            </a:r>
          </a:p>
          <a:p>
            <a:r>
              <a:rPr lang="lv-LV" sz="2000" b="1" dirty="0"/>
              <a:t>Latviešu izcelsmes mūziķe </a:t>
            </a:r>
            <a:r>
              <a:rPr lang="lv-LV" sz="2000" b="1" dirty="0" err="1"/>
              <a:t>Viktoria</a:t>
            </a:r>
            <a:r>
              <a:rPr lang="lv-LV" sz="2000" b="1" dirty="0"/>
              <a:t> Modesta, kas vizuāli eksperimentē ar savu protēzi:</a:t>
            </a:r>
            <a:r>
              <a:rPr lang="lv-LV" sz="2000" dirty="0"/>
              <a:t> </a:t>
            </a:r>
          </a:p>
          <a:p>
            <a:pPr marL="0" indent="0">
              <a:buNone/>
            </a:pPr>
            <a:r>
              <a:rPr lang="lv-LV" sz="2000" dirty="0">
                <a:hlinkClick r:id="rId5"/>
              </a:rPr>
              <a:t>https://www.instagram.com/viktoriamodesta/</a:t>
            </a:r>
            <a:r>
              <a:rPr lang="lv-LV" sz="2000" dirty="0"/>
              <a:t> </a:t>
            </a:r>
          </a:p>
          <a:p>
            <a:pPr marL="0" indent="0">
              <a:buNone/>
            </a:pPr>
            <a:endParaRPr lang="lv-LV" sz="2000" dirty="0"/>
          </a:p>
        </p:txBody>
      </p:sp>
    </p:spTree>
    <p:extLst>
      <p:ext uri="{BB962C8B-B14F-4D97-AF65-F5344CB8AC3E}">
        <p14:creationId xmlns:p14="http://schemas.microsoft.com/office/powerpoint/2010/main" val="3190851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0C3327C-01CD-5A81-7233-02A6DC92BE0E}"/>
              </a:ext>
            </a:extLst>
          </p:cNvPr>
          <p:cNvSpPr>
            <a:spLocks noGrp="1"/>
          </p:cNvSpPr>
          <p:nvPr>
            <p:ph idx="1"/>
          </p:nvPr>
        </p:nvSpPr>
        <p:spPr>
          <a:xfrm>
            <a:off x="838199" y="1825625"/>
            <a:ext cx="10173511" cy="4351338"/>
          </a:xfrm>
        </p:spPr>
        <p:txBody>
          <a:bodyPr vert="horz" lIns="91440" tIns="45720" rIns="91440" bIns="45720" rtlCol="0" anchor="t">
            <a:noAutofit/>
          </a:bodyPr>
          <a:lstStyle/>
          <a:p>
            <a:pPr marL="0" indent="0">
              <a:buNone/>
            </a:pPr>
            <a:r>
              <a:rPr lang="lv-LV" sz="4400" b="1" dirty="0"/>
              <a:t>Tiekamies nodarbībā!</a:t>
            </a:r>
            <a:endParaRPr lang="en-US" dirty="0"/>
          </a:p>
        </p:txBody>
      </p:sp>
    </p:spTree>
    <p:extLst>
      <p:ext uri="{BB962C8B-B14F-4D97-AF65-F5344CB8AC3E}">
        <p14:creationId xmlns:p14="http://schemas.microsoft.com/office/powerpoint/2010/main" val="189883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3B94CE84-6900-3424-D23F-9A2636BF95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37A72-8464-36BC-C94A-EBEFF91CA070}"/>
              </a:ext>
            </a:extLst>
          </p:cNvPr>
          <p:cNvSpPr>
            <a:spLocks noGrp="1"/>
          </p:cNvSpPr>
          <p:nvPr>
            <p:ph type="title"/>
          </p:nvPr>
        </p:nvSpPr>
        <p:spPr/>
        <p:txBody>
          <a:bodyPr/>
          <a:lstStyle/>
          <a:p>
            <a:r>
              <a:rPr lang="lv-LV" b="1" dirty="0"/>
              <a:t>Par nodarbību</a:t>
            </a:r>
            <a:endParaRPr lang="en-US" b="1" dirty="0"/>
          </a:p>
        </p:txBody>
      </p:sp>
      <p:sp>
        <p:nvSpPr>
          <p:cNvPr id="4" name="Content Placeholder 2">
            <a:extLst>
              <a:ext uri="{FF2B5EF4-FFF2-40B4-BE49-F238E27FC236}">
                <a16:creationId xmlns:a16="http://schemas.microsoft.com/office/drawing/2014/main" id="{48653D33-0136-F6E6-DC65-B64B1D895EEC}"/>
              </a:ext>
            </a:extLst>
          </p:cNvPr>
          <p:cNvSpPr>
            <a:spLocks noGrp="1"/>
          </p:cNvSpPr>
          <p:nvPr>
            <p:ph idx="1"/>
          </p:nvPr>
        </p:nvSpPr>
        <p:spPr>
          <a:xfrm>
            <a:off x="838200" y="1825625"/>
            <a:ext cx="5844702" cy="4351338"/>
          </a:xfrm>
        </p:spPr>
        <p:txBody>
          <a:bodyPr vert="horz" lIns="91440" tIns="45720" rIns="91440" bIns="45720" rtlCol="0" anchor="t">
            <a:noAutofit/>
          </a:bodyPr>
          <a:lstStyle/>
          <a:p>
            <a:pPr marL="0" indent="0">
              <a:buNone/>
            </a:pPr>
            <a:r>
              <a:rPr lang="lv-LV" sz="2000" dirty="0">
                <a:latin typeface="Aptos Display"/>
                <a:ea typeface="Open Sans"/>
                <a:cs typeface="Open Sans"/>
              </a:rPr>
              <a:t>Tehnoloģijas ir ienākušas visos cilvēka dzīves un ikdienas procesos, arī ķermenī. Līdz ar fantastiskiem, inovatīviem risinājumiem, kas atvieglos cilvēku dzīvi un fiziskos ierobežojumus, ieskicējas arī tumši nākotnes attīstības virzieni, kuros nereti tiek pārbaudītas ētikas robežas. </a:t>
            </a:r>
          </a:p>
          <a:p>
            <a:pPr marL="0" indent="0">
              <a:buNone/>
            </a:pPr>
            <a:r>
              <a:rPr lang="lv-LV" sz="2000" b="1" dirty="0">
                <a:latin typeface="Aptos Display"/>
              </a:rPr>
              <a:t>Sekojot izstādes veidošanas jeb kūrēšanas soļiem, jaunieši veido paši savu mini izstādi par tēmu “Nākotnes ķermenis”</a:t>
            </a:r>
            <a:r>
              <a:rPr lang="lv-LV" sz="2000" dirty="0">
                <a:latin typeface="Aptos Display"/>
              </a:rPr>
              <a:t>, tuvāk apskatot tādas tēmas kā </a:t>
            </a:r>
            <a:r>
              <a:rPr lang="lv-LV" sz="2000" dirty="0" err="1">
                <a:latin typeface="Aptos Display"/>
              </a:rPr>
              <a:t>transhumānisms</a:t>
            </a:r>
            <a:r>
              <a:rPr lang="lv-LV" sz="2000" dirty="0">
                <a:latin typeface="Aptos Display"/>
              </a:rPr>
              <a:t>, </a:t>
            </a:r>
            <a:r>
              <a:rPr lang="lv-LV" sz="2000" dirty="0" err="1">
                <a:latin typeface="Aptos Display"/>
              </a:rPr>
              <a:t>distopiskas</a:t>
            </a:r>
            <a:r>
              <a:rPr lang="lv-LV" sz="2000" dirty="0">
                <a:latin typeface="Aptos Display"/>
              </a:rPr>
              <a:t> un </a:t>
            </a:r>
            <a:r>
              <a:rPr lang="lv-LV" sz="2000" dirty="0" err="1">
                <a:latin typeface="Aptos Display"/>
              </a:rPr>
              <a:t>protopiskas</a:t>
            </a:r>
            <a:r>
              <a:rPr lang="lv-LV" sz="2000" dirty="0">
                <a:latin typeface="Aptos Display"/>
              </a:rPr>
              <a:t> nākotnes vīzijas, kā arī iepazīstot </a:t>
            </a:r>
            <a:r>
              <a:rPr lang="lv-LV" sz="2000" dirty="0" err="1">
                <a:latin typeface="Aptos Display"/>
              </a:rPr>
              <a:t>kiberpanka</a:t>
            </a:r>
            <a:r>
              <a:rPr lang="lv-LV" sz="2000" dirty="0">
                <a:latin typeface="Aptos Display"/>
              </a:rPr>
              <a:t> un </a:t>
            </a:r>
            <a:r>
              <a:rPr lang="lv-LV" sz="2000" dirty="0" err="1">
                <a:latin typeface="Aptos Display"/>
              </a:rPr>
              <a:t>solārpanka</a:t>
            </a:r>
            <a:r>
              <a:rPr lang="lv-LV" sz="2000" dirty="0">
                <a:latin typeface="Aptos Display"/>
              </a:rPr>
              <a:t> </a:t>
            </a:r>
            <a:r>
              <a:rPr lang="lv-LV" sz="2000" dirty="0" err="1">
                <a:latin typeface="Aptos Display"/>
              </a:rPr>
              <a:t>literār</a:t>
            </a:r>
            <a:r>
              <a:rPr lang="lv-LV" sz="2000" dirty="0">
                <a:latin typeface="Aptos Display"/>
              </a:rPr>
              <a:t>-mākslinieciskās kustības. </a:t>
            </a:r>
          </a:p>
          <a:p>
            <a:pPr marL="0" indent="0">
              <a:buNone/>
            </a:pPr>
            <a:r>
              <a:rPr lang="lv-LV" sz="2000" dirty="0">
                <a:latin typeface="Aptos Display"/>
              </a:rPr>
              <a:t>Jaunieši iepazīst un izvērtē pētniecisko informāciju, veido savas izstādes stāstījumu jeb </a:t>
            </a:r>
            <a:r>
              <a:rPr lang="lv-LV" sz="2000" dirty="0" err="1">
                <a:latin typeface="Aptos Display"/>
              </a:rPr>
              <a:t>naratīvu</a:t>
            </a:r>
            <a:r>
              <a:rPr lang="lv-LV" sz="2000" dirty="0">
                <a:latin typeface="Aptos Display"/>
              </a:rPr>
              <a:t> un atlasa muzeja krājuma priekšmetus, lai iekārtotu savu izstādi. </a:t>
            </a:r>
            <a:endParaRPr lang="en-US" sz="2000" dirty="0">
              <a:latin typeface="Aptos Display"/>
            </a:endParaRPr>
          </a:p>
        </p:txBody>
      </p:sp>
    </p:spTree>
    <p:extLst>
      <p:ext uri="{BB962C8B-B14F-4D97-AF65-F5344CB8AC3E}">
        <p14:creationId xmlns:p14="http://schemas.microsoft.com/office/powerpoint/2010/main" val="3226273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E55B773A-CAB8-1B3C-B4D1-235E5FB4ED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8971F7-60C9-6F7C-31D0-831349E29095}"/>
              </a:ext>
            </a:extLst>
          </p:cNvPr>
          <p:cNvSpPr>
            <a:spLocks noGrp="1"/>
          </p:cNvSpPr>
          <p:nvPr>
            <p:ph type="title"/>
          </p:nvPr>
        </p:nvSpPr>
        <p:spPr/>
        <p:txBody>
          <a:bodyPr/>
          <a:lstStyle/>
          <a:p>
            <a:r>
              <a:rPr lang="lv-LV" b="1" dirty="0"/>
              <a:t>Šajā prezentācijā:</a:t>
            </a:r>
            <a:endParaRPr lang="en-US" b="1" dirty="0"/>
          </a:p>
        </p:txBody>
      </p:sp>
      <p:sp>
        <p:nvSpPr>
          <p:cNvPr id="5" name="Content Placeholder 2">
            <a:extLst>
              <a:ext uri="{FF2B5EF4-FFF2-40B4-BE49-F238E27FC236}">
                <a16:creationId xmlns:a16="http://schemas.microsoft.com/office/drawing/2014/main" id="{4A9FF8C3-AF7A-2A98-AD54-8341951E3A67}"/>
              </a:ext>
            </a:extLst>
          </p:cNvPr>
          <p:cNvSpPr>
            <a:spLocks noGrp="1"/>
          </p:cNvSpPr>
          <p:nvPr>
            <p:ph idx="1"/>
          </p:nvPr>
        </p:nvSpPr>
        <p:spPr>
          <a:xfrm>
            <a:off x="838200" y="1825625"/>
            <a:ext cx="7002294" cy="4351338"/>
          </a:xfrm>
        </p:spPr>
        <p:txBody>
          <a:bodyPr vert="horz" lIns="91440" tIns="45720" rIns="91440" bIns="45720" rtlCol="0" anchor="t">
            <a:noAutofit/>
          </a:bodyPr>
          <a:lstStyle/>
          <a:p>
            <a:pPr>
              <a:lnSpc>
                <a:spcPct val="200000"/>
              </a:lnSpc>
            </a:pPr>
            <a:r>
              <a:rPr lang="lv-LV" sz="2400" dirty="0">
                <a:latin typeface="Aptos Display"/>
              </a:rPr>
              <a:t>Iepazīsties ar nodarbībā izmantotajiem jēdzieniem</a:t>
            </a:r>
          </a:p>
          <a:p>
            <a:pPr>
              <a:lnSpc>
                <a:spcPct val="200000"/>
              </a:lnSpc>
            </a:pPr>
            <a:r>
              <a:rPr lang="lv-LV" sz="2400" dirty="0">
                <a:latin typeface="Aptos Display"/>
              </a:rPr>
              <a:t>Iesildies nodarbībai ar aktivitātēm klasē</a:t>
            </a:r>
          </a:p>
          <a:p>
            <a:pPr>
              <a:lnSpc>
                <a:spcPct val="200000"/>
              </a:lnSpc>
            </a:pPr>
            <a:r>
              <a:rPr lang="lv-LV" sz="2400" dirty="0">
                <a:latin typeface="Aptos Display"/>
              </a:rPr>
              <a:t>Rocies dziļāk – izpēti papildus resursus</a:t>
            </a:r>
            <a:endParaRPr lang="en-US" sz="2400" dirty="0"/>
          </a:p>
        </p:txBody>
      </p:sp>
    </p:spTree>
    <p:extLst>
      <p:ext uri="{BB962C8B-B14F-4D97-AF65-F5344CB8AC3E}">
        <p14:creationId xmlns:p14="http://schemas.microsoft.com/office/powerpoint/2010/main" val="221073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EA0913CC-A710-CDE9-D812-BD8E3F45BB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25E1F0-1886-430F-7D35-0404076821C3}"/>
              </a:ext>
            </a:extLst>
          </p:cNvPr>
          <p:cNvSpPr>
            <a:spLocks noGrp="1"/>
          </p:cNvSpPr>
          <p:nvPr>
            <p:ph type="title"/>
          </p:nvPr>
        </p:nvSpPr>
        <p:spPr/>
        <p:txBody>
          <a:bodyPr/>
          <a:lstStyle/>
          <a:p>
            <a:r>
              <a:rPr lang="lv-LV" b="1" dirty="0"/>
              <a:t>Jēdzienu vārdnīca</a:t>
            </a:r>
            <a:endParaRPr lang="en-US" b="1" dirty="0"/>
          </a:p>
        </p:txBody>
      </p:sp>
      <p:sp>
        <p:nvSpPr>
          <p:cNvPr id="6" name="Content Placeholder 2">
            <a:extLst>
              <a:ext uri="{FF2B5EF4-FFF2-40B4-BE49-F238E27FC236}">
                <a16:creationId xmlns:a16="http://schemas.microsoft.com/office/drawing/2014/main" id="{9098E2D8-E408-ADFB-608F-BC02930CA86A}"/>
              </a:ext>
            </a:extLst>
          </p:cNvPr>
          <p:cNvSpPr>
            <a:spLocks noGrp="1"/>
          </p:cNvSpPr>
          <p:nvPr>
            <p:ph idx="1"/>
          </p:nvPr>
        </p:nvSpPr>
        <p:spPr>
          <a:xfrm>
            <a:off x="838200" y="1825625"/>
            <a:ext cx="5669604" cy="4351338"/>
          </a:xfrm>
        </p:spPr>
        <p:txBody>
          <a:bodyPr vert="horz" lIns="91440" tIns="45720" rIns="91440" bIns="45720" rtlCol="0" anchor="t">
            <a:noAutofit/>
          </a:bodyPr>
          <a:lstStyle/>
          <a:p>
            <a:pPr>
              <a:lnSpc>
                <a:spcPct val="100000"/>
              </a:lnSpc>
            </a:pPr>
            <a:r>
              <a:rPr lang="lv-LV" sz="2200" dirty="0">
                <a:latin typeface="Aptos Display"/>
                <a:ea typeface="Open Sans"/>
                <a:cs typeface="Open Sans"/>
              </a:rPr>
              <a:t>Izstāde </a:t>
            </a:r>
          </a:p>
          <a:p>
            <a:pPr>
              <a:lnSpc>
                <a:spcPct val="100000"/>
              </a:lnSpc>
            </a:pPr>
            <a:r>
              <a:rPr lang="lv-LV" sz="2200" dirty="0">
                <a:latin typeface="Aptos Display"/>
                <a:ea typeface="Open Sans"/>
                <a:cs typeface="Open Sans"/>
              </a:rPr>
              <a:t>Izstādes veidošana jeb </a:t>
            </a:r>
            <a:r>
              <a:rPr lang="lv-LV" sz="2200" dirty="0" err="1">
                <a:latin typeface="Aptos Display"/>
                <a:ea typeface="Open Sans"/>
                <a:cs typeface="Open Sans"/>
              </a:rPr>
              <a:t>kūrēšana</a:t>
            </a:r>
            <a:endParaRPr lang="lv-LV" sz="2200" dirty="0">
              <a:latin typeface="Aptos Display"/>
              <a:ea typeface="Open Sans"/>
              <a:cs typeface="Open Sans"/>
            </a:endParaRPr>
          </a:p>
          <a:p>
            <a:pPr>
              <a:lnSpc>
                <a:spcPct val="100000"/>
              </a:lnSpc>
            </a:pPr>
            <a:r>
              <a:rPr lang="lv-LV" sz="2200" dirty="0">
                <a:latin typeface="Aptos Display"/>
                <a:ea typeface="Open Sans"/>
                <a:cs typeface="Open Sans"/>
              </a:rPr>
              <a:t>Kuratora atbildība</a:t>
            </a:r>
          </a:p>
          <a:p>
            <a:pPr>
              <a:lnSpc>
                <a:spcPct val="100000"/>
              </a:lnSpc>
            </a:pPr>
            <a:r>
              <a:rPr lang="lv-LV" sz="2200" dirty="0">
                <a:latin typeface="Aptos Display"/>
                <a:ea typeface="Open Sans"/>
                <a:cs typeface="Open Sans"/>
              </a:rPr>
              <a:t>Izstādes </a:t>
            </a:r>
            <a:r>
              <a:rPr lang="lv-LV" sz="2200" dirty="0" err="1">
                <a:latin typeface="Aptos Display"/>
                <a:ea typeface="Open Sans"/>
                <a:cs typeface="Open Sans"/>
              </a:rPr>
              <a:t>naratīvs</a:t>
            </a:r>
            <a:endParaRPr lang="lv-LV" sz="2200" dirty="0">
              <a:latin typeface="Aptos Display"/>
              <a:ea typeface="Open Sans"/>
              <a:cs typeface="Open Sans"/>
            </a:endParaRPr>
          </a:p>
          <a:p>
            <a:pPr>
              <a:lnSpc>
                <a:spcPct val="100000"/>
              </a:lnSpc>
            </a:pPr>
            <a:r>
              <a:rPr lang="lv-LV" sz="2200" dirty="0">
                <a:latin typeface="Aptos Display"/>
                <a:ea typeface="Open Sans"/>
                <a:cs typeface="Open Sans"/>
              </a:rPr>
              <a:t>Izstādes stāstnieks</a:t>
            </a:r>
          </a:p>
          <a:p>
            <a:pPr>
              <a:lnSpc>
                <a:spcPct val="100000"/>
              </a:lnSpc>
            </a:pPr>
            <a:r>
              <a:rPr lang="lv-LV" sz="2200" dirty="0">
                <a:latin typeface="Aptos Display"/>
                <a:ea typeface="Open Sans"/>
                <a:cs typeface="Open Sans"/>
              </a:rPr>
              <a:t>Muzeja krājums</a:t>
            </a:r>
          </a:p>
          <a:p>
            <a:pPr>
              <a:lnSpc>
                <a:spcPct val="100000"/>
              </a:lnSpc>
            </a:pPr>
            <a:r>
              <a:rPr lang="lv-LV" sz="2200" dirty="0">
                <a:latin typeface="Aptos Display"/>
                <a:ea typeface="Open Sans"/>
                <a:cs typeface="Open Sans"/>
              </a:rPr>
              <a:t>Veselības dažādības pieredze </a:t>
            </a:r>
          </a:p>
          <a:p>
            <a:pPr>
              <a:lnSpc>
                <a:spcPct val="100000"/>
              </a:lnSpc>
            </a:pPr>
            <a:r>
              <a:rPr lang="lv-LV" sz="2200" dirty="0" err="1">
                <a:latin typeface="Aptos Display"/>
                <a:ea typeface="Open Sans"/>
                <a:cs typeface="Open Sans"/>
              </a:rPr>
              <a:t>Transhumānisms</a:t>
            </a:r>
            <a:r>
              <a:rPr lang="lv-LV" sz="2200" dirty="0">
                <a:latin typeface="Aptos Display"/>
                <a:ea typeface="Open Sans"/>
                <a:cs typeface="Open Sans"/>
              </a:rPr>
              <a:t> </a:t>
            </a:r>
          </a:p>
          <a:p>
            <a:pPr>
              <a:lnSpc>
                <a:spcPct val="100000"/>
              </a:lnSpc>
            </a:pPr>
            <a:r>
              <a:rPr lang="lv-LV" sz="2200" dirty="0">
                <a:latin typeface="Aptos Display"/>
                <a:ea typeface="Open Sans"/>
                <a:cs typeface="Open Sans"/>
              </a:rPr>
              <a:t>Zinātniskā fantastika</a:t>
            </a:r>
          </a:p>
        </p:txBody>
      </p:sp>
    </p:spTree>
    <p:extLst>
      <p:ext uri="{BB962C8B-B14F-4D97-AF65-F5344CB8AC3E}">
        <p14:creationId xmlns:p14="http://schemas.microsoft.com/office/powerpoint/2010/main" val="2375047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5B65-4830-B34C-6A2C-75D43838ED2D}"/>
              </a:ext>
            </a:extLst>
          </p:cNvPr>
          <p:cNvSpPr>
            <a:spLocks noGrp="1"/>
          </p:cNvSpPr>
          <p:nvPr>
            <p:ph type="title"/>
          </p:nvPr>
        </p:nvSpPr>
        <p:spPr/>
        <p:txBody>
          <a:bodyPr/>
          <a:lstStyle/>
          <a:p>
            <a:r>
              <a:rPr lang="lv-LV" b="1" dirty="0"/>
              <a:t>Izstāde</a:t>
            </a:r>
            <a:endParaRPr lang="en-US" b="1" dirty="0"/>
          </a:p>
        </p:txBody>
      </p:sp>
      <p:sp>
        <p:nvSpPr>
          <p:cNvPr id="3" name="Content Placeholder 2">
            <a:extLst>
              <a:ext uri="{FF2B5EF4-FFF2-40B4-BE49-F238E27FC236}">
                <a16:creationId xmlns:a16="http://schemas.microsoft.com/office/drawing/2014/main" id="{26CB7FBA-97EF-F765-A69D-1AA7EC639C8D}"/>
              </a:ext>
            </a:extLst>
          </p:cNvPr>
          <p:cNvSpPr>
            <a:spLocks noGrp="1"/>
          </p:cNvSpPr>
          <p:nvPr>
            <p:ph idx="1"/>
          </p:nvPr>
        </p:nvSpPr>
        <p:spPr>
          <a:xfrm>
            <a:off x="838200" y="1825625"/>
            <a:ext cx="5669604" cy="4351338"/>
          </a:xfrm>
        </p:spPr>
        <p:txBody>
          <a:bodyPr vert="horz" lIns="91440" tIns="45720" rIns="91440" bIns="45720" rtlCol="0" anchor="t">
            <a:noAutofit/>
          </a:bodyPr>
          <a:lstStyle/>
          <a:p>
            <a:pPr marL="0" indent="0">
              <a:buNone/>
            </a:pPr>
            <a:r>
              <a:rPr lang="lv-LV" sz="2000" dirty="0">
                <a:latin typeface="Aptos Display"/>
                <a:ea typeface="Open Sans"/>
                <a:cs typeface="Open Sans"/>
              </a:rPr>
              <a:t>Izstāde (arī ekspozīcija; no latīņu valodas </a:t>
            </a:r>
            <a:r>
              <a:rPr lang="lv-LV" sz="2000" i="1" dirty="0" err="1">
                <a:latin typeface="Aptos Display"/>
                <a:ea typeface="Open Sans"/>
                <a:cs typeface="Open Sans"/>
              </a:rPr>
              <a:t>expositio</a:t>
            </a:r>
            <a:r>
              <a:rPr lang="lv-LV" sz="2000" dirty="0">
                <a:latin typeface="Aptos Display"/>
                <a:ea typeface="Open Sans"/>
                <a:cs typeface="Open Sans"/>
              </a:rPr>
              <a:t> – “izklāsts”) ir </a:t>
            </a:r>
            <a:r>
              <a:rPr lang="lv-LV" sz="2000" b="1" dirty="0">
                <a:latin typeface="Aptos Display"/>
                <a:ea typeface="Open Sans"/>
                <a:cs typeface="Open Sans"/>
              </a:rPr>
              <a:t>tematiska priekšmetu, mākslas darbu vai ideju publiska prezentācija, kas visbiežāk norisinās muzejos, galerijās, kultūras centros, kā arī tiešsaistes platformās</a:t>
            </a:r>
            <a:r>
              <a:rPr lang="lv-LV" sz="2000" dirty="0">
                <a:latin typeface="Aptos Display"/>
                <a:ea typeface="Open Sans"/>
                <a:cs typeface="Open Sans"/>
              </a:rPr>
              <a:t>. Izstādē var būt eksponētas vēstures un dabas zinātņu liecības, tehnoloģijas, mākslas darbi, video un skaņdarbi un pat cilvēku atmiņas un dzīvesstāsti.  </a:t>
            </a:r>
          </a:p>
          <a:p>
            <a:pPr marL="0" indent="0">
              <a:buNone/>
            </a:pPr>
            <a:r>
              <a:rPr lang="lv-LV" sz="2000" b="1" dirty="0">
                <a:latin typeface="Aptos Display"/>
                <a:ea typeface="Open Sans"/>
                <a:cs typeface="Open Sans"/>
              </a:rPr>
              <a:t>Izstādes var būt izglītojošs un informatīvs instruments, kas komunicē ar skatītājiem</a:t>
            </a:r>
            <a:r>
              <a:rPr lang="lv-LV" sz="2000" dirty="0">
                <a:latin typeface="Aptos Display"/>
                <a:ea typeface="Open Sans"/>
                <a:cs typeface="Open Sans"/>
              </a:rPr>
              <a:t>, ļaujot tiem izprast dažādus notikumus, vēsturiskus kontekstus, kā arī mūsdienu problēmas. Tās var </a:t>
            </a:r>
            <a:r>
              <a:rPr lang="lv-LV" sz="2000" b="1" dirty="0">
                <a:latin typeface="Aptos Display"/>
                <a:ea typeface="Open Sans"/>
                <a:cs typeface="Open Sans"/>
              </a:rPr>
              <a:t>veicināt sabiedrības iesaisti svarīgos jautājumos, mainīt ierastos pieņēmumus, kā arī pamudināt cilvēkus uz konkrētu rīcību</a:t>
            </a:r>
            <a:r>
              <a:rPr lang="lv-LV" sz="2000" dirty="0">
                <a:latin typeface="Aptos Display"/>
                <a:ea typeface="Open Sans"/>
                <a:cs typeface="Open Sans"/>
              </a:rPr>
              <a:t>. </a:t>
            </a:r>
            <a:endParaRPr lang="en-US" sz="2000" dirty="0">
              <a:latin typeface="Aptos Display"/>
            </a:endParaRPr>
          </a:p>
        </p:txBody>
      </p:sp>
      <p:pic>
        <p:nvPicPr>
          <p:cNvPr id="12" name="Picture 11" descr="A room with a display of shoes&#10;&#10;Description automatically generated with medium confidence">
            <a:extLst>
              <a:ext uri="{FF2B5EF4-FFF2-40B4-BE49-F238E27FC236}">
                <a16:creationId xmlns:a16="http://schemas.microsoft.com/office/drawing/2014/main" id="{6DA952D6-732E-D368-45F8-83EA24AFC2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340" r="8340"/>
          <a:stretch/>
        </p:blipFill>
        <p:spPr>
          <a:xfrm>
            <a:off x="7025532" y="1361212"/>
            <a:ext cx="5169470" cy="4135576"/>
          </a:xfrm>
          <a:prstGeom prst="rect">
            <a:avLst/>
          </a:prstGeom>
        </p:spPr>
      </p:pic>
      <p:sp>
        <p:nvSpPr>
          <p:cNvPr id="4" name="TextBox 3">
            <a:extLst>
              <a:ext uri="{FF2B5EF4-FFF2-40B4-BE49-F238E27FC236}">
                <a16:creationId xmlns:a16="http://schemas.microsoft.com/office/drawing/2014/main" id="{59EE5233-1FAE-6CAC-0799-451EB6F54E7F}"/>
              </a:ext>
            </a:extLst>
          </p:cNvPr>
          <p:cNvSpPr txBox="1"/>
          <p:nvPr/>
        </p:nvSpPr>
        <p:spPr>
          <a:xfrm>
            <a:off x="10272408" y="6173675"/>
            <a:ext cx="1799617" cy="338554"/>
          </a:xfrm>
          <a:prstGeom prst="rect">
            <a:avLst/>
          </a:prstGeom>
          <a:noFill/>
        </p:spPr>
        <p:txBody>
          <a:bodyPr wrap="square" rtlCol="0">
            <a:spAutoFit/>
          </a:bodyPr>
          <a:lstStyle/>
          <a:p>
            <a:r>
              <a:rPr lang="lv-LV" sz="1600" dirty="0">
                <a:latin typeface="+mj-lt"/>
              </a:rPr>
              <a:t>Foto: Mikus Kļaviņš</a:t>
            </a:r>
            <a:endParaRPr lang="en-US" sz="1600" dirty="0">
              <a:latin typeface="+mj-lt"/>
            </a:endParaRPr>
          </a:p>
        </p:txBody>
      </p:sp>
    </p:spTree>
    <p:extLst>
      <p:ext uri="{BB962C8B-B14F-4D97-AF65-F5344CB8AC3E}">
        <p14:creationId xmlns:p14="http://schemas.microsoft.com/office/powerpoint/2010/main" val="2721335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99A6AA9-5F0A-8C43-19D3-35F462A0F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75CE3D-71F0-651F-3E66-B86D16A0F814}"/>
              </a:ext>
            </a:extLst>
          </p:cNvPr>
          <p:cNvSpPr>
            <a:spLocks noGrp="1"/>
          </p:cNvSpPr>
          <p:nvPr>
            <p:ph type="title"/>
          </p:nvPr>
        </p:nvSpPr>
        <p:spPr/>
        <p:txBody>
          <a:bodyPr/>
          <a:lstStyle/>
          <a:p>
            <a:r>
              <a:rPr lang="lv-LV" b="1" dirty="0"/>
              <a:t>Izstādes veidošana jeb </a:t>
            </a:r>
            <a:r>
              <a:rPr lang="lv-LV" b="1" dirty="0" err="1"/>
              <a:t>kūrēšana</a:t>
            </a:r>
            <a:endParaRPr lang="en-US" b="1" dirty="0"/>
          </a:p>
        </p:txBody>
      </p:sp>
      <p:sp>
        <p:nvSpPr>
          <p:cNvPr id="6" name="Content Placeholder 2">
            <a:extLst>
              <a:ext uri="{FF2B5EF4-FFF2-40B4-BE49-F238E27FC236}">
                <a16:creationId xmlns:a16="http://schemas.microsoft.com/office/drawing/2014/main" id="{21E9734E-8313-9593-6149-6EA9E0F77DE5}"/>
              </a:ext>
            </a:extLst>
          </p:cNvPr>
          <p:cNvSpPr>
            <a:spLocks noGrp="1"/>
          </p:cNvSpPr>
          <p:nvPr>
            <p:ph idx="1"/>
          </p:nvPr>
        </p:nvSpPr>
        <p:spPr>
          <a:xfrm>
            <a:off x="838200" y="1825625"/>
            <a:ext cx="5669604" cy="4351338"/>
          </a:xfrm>
        </p:spPr>
        <p:txBody>
          <a:bodyPr vert="horz" lIns="91440" tIns="45720" rIns="91440" bIns="45720" rtlCol="0" anchor="t">
            <a:noAutofit/>
          </a:bodyPr>
          <a:lstStyle/>
          <a:p>
            <a:pPr marL="0" indent="0">
              <a:buNone/>
            </a:pPr>
            <a:r>
              <a:rPr lang="lv-LV" sz="2000" b="1" dirty="0" err="1">
                <a:latin typeface="Aptos Display"/>
                <a:ea typeface="Open Sans"/>
                <a:cs typeface="Open Sans"/>
              </a:rPr>
              <a:t>Kūrēšana</a:t>
            </a:r>
            <a:r>
              <a:rPr lang="lv-LV" sz="2000" b="1" dirty="0">
                <a:latin typeface="Aptos Display"/>
                <a:ea typeface="Open Sans"/>
                <a:cs typeface="Open Sans"/>
              </a:rPr>
              <a:t> ir izstādes veidošanas process, kurā kurators atlasa, organizē un prezentē ideju un priekšmetu kopumu ar mērķi skatītājam nodot konkrētu vēstījumu vai izstāstīt stāstu</a:t>
            </a:r>
            <a:r>
              <a:rPr lang="lv-LV" sz="2000" dirty="0">
                <a:latin typeface="Aptos Display"/>
                <a:ea typeface="Open Sans"/>
                <a:cs typeface="Open Sans"/>
              </a:rPr>
              <a:t>. Kurators rada sasaisti starp atsevišķiem elementiem un prezentē tos veidā, kas skatītājā raisa emocijas, zinātkāri un jaunas zināšanas.  </a:t>
            </a:r>
          </a:p>
          <a:p>
            <a:pPr marL="0" indent="0">
              <a:buNone/>
            </a:pPr>
            <a:r>
              <a:rPr lang="lv-LV" sz="2000" dirty="0">
                <a:latin typeface="Aptos Display"/>
                <a:ea typeface="Open Sans"/>
                <a:cs typeface="Open Sans"/>
              </a:rPr>
              <a:t>Viduslaiku latīņu valodā vārds </a:t>
            </a:r>
            <a:r>
              <a:rPr lang="lv-LV" sz="2000" b="1" i="1" dirty="0" err="1">
                <a:latin typeface="Aptos Display"/>
                <a:ea typeface="Open Sans"/>
                <a:cs typeface="Open Sans"/>
              </a:rPr>
              <a:t>curare</a:t>
            </a:r>
            <a:r>
              <a:rPr lang="lv-LV" sz="2000" b="1" dirty="0">
                <a:latin typeface="Aptos Display"/>
                <a:ea typeface="Open Sans"/>
                <a:cs typeface="Open Sans"/>
              </a:rPr>
              <a:t> nozīmēja “dziedēt slimību”</a:t>
            </a:r>
            <a:r>
              <a:rPr lang="lv-LV" sz="2000" dirty="0">
                <a:latin typeface="Aptos Display"/>
                <a:ea typeface="Open Sans"/>
                <a:cs typeface="Open Sans"/>
              </a:rPr>
              <a:t> un laika gaitā sāka simbolizēt </a:t>
            </a:r>
            <a:r>
              <a:rPr lang="lv-LV" sz="2000" b="1" dirty="0">
                <a:latin typeface="Aptos Display"/>
                <a:ea typeface="Open Sans"/>
                <a:cs typeface="Open Sans"/>
              </a:rPr>
              <a:t>rūpēšanos par kādu specifisku tēmu vai priekšmetu</a:t>
            </a:r>
            <a:r>
              <a:rPr lang="lv-LV" sz="2000" dirty="0">
                <a:latin typeface="Aptos Display"/>
                <a:ea typeface="Open Sans"/>
                <a:cs typeface="Open Sans"/>
              </a:rPr>
              <a:t>. Kurators rūpējas gan par izstādes koncepcijas un stāstījuma jeb </a:t>
            </a:r>
            <a:r>
              <a:rPr lang="lv-LV" sz="2000" dirty="0" err="1">
                <a:latin typeface="Aptos Display"/>
                <a:ea typeface="Open Sans"/>
                <a:cs typeface="Open Sans"/>
              </a:rPr>
              <a:t>naratīva</a:t>
            </a:r>
            <a:r>
              <a:rPr lang="lv-LV" sz="2000" dirty="0">
                <a:latin typeface="Aptos Display"/>
                <a:ea typeface="Open Sans"/>
                <a:cs typeface="Open Sans"/>
              </a:rPr>
              <a:t> izveidi, eksponātu atlasi un to organizēšanu telpā, kā arī izstādes tekstu veidošanu, kas palīdz skatītājam izprast izstādes stāstu un aicina to uz kādu rīcību. </a:t>
            </a:r>
            <a:endParaRPr lang="en-US" sz="2000" dirty="0">
              <a:latin typeface="Aptos Display"/>
            </a:endParaRPr>
          </a:p>
        </p:txBody>
      </p:sp>
    </p:spTree>
    <p:extLst>
      <p:ext uri="{BB962C8B-B14F-4D97-AF65-F5344CB8AC3E}">
        <p14:creationId xmlns:p14="http://schemas.microsoft.com/office/powerpoint/2010/main" val="5994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09498-DADE-BD28-8B47-2758616055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8CBE81-AA54-E482-B111-FBBB7D56A13E}"/>
              </a:ext>
            </a:extLst>
          </p:cNvPr>
          <p:cNvSpPr>
            <a:spLocks noGrp="1"/>
          </p:cNvSpPr>
          <p:nvPr>
            <p:ph type="title"/>
          </p:nvPr>
        </p:nvSpPr>
        <p:spPr/>
        <p:txBody>
          <a:bodyPr/>
          <a:lstStyle/>
          <a:p>
            <a:r>
              <a:rPr lang="lv-LV" b="1" dirty="0"/>
              <a:t>Kuratora atbildība</a:t>
            </a:r>
            <a:endParaRPr lang="en-US" b="1" dirty="0"/>
          </a:p>
        </p:txBody>
      </p:sp>
      <p:sp>
        <p:nvSpPr>
          <p:cNvPr id="4" name="Rectangle 3">
            <a:extLst>
              <a:ext uri="{FF2B5EF4-FFF2-40B4-BE49-F238E27FC236}">
                <a16:creationId xmlns:a16="http://schemas.microsoft.com/office/drawing/2014/main" id="{9D280219-B44E-B23F-41F1-A358864319E8}"/>
              </a:ext>
            </a:extLst>
          </p:cNvPr>
          <p:cNvSpPr/>
          <p:nvPr/>
        </p:nvSpPr>
        <p:spPr>
          <a:xfrm>
            <a:off x="7025532" y="821446"/>
            <a:ext cx="4463914" cy="52296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F6F2A5FB-CA57-653F-6076-50D15041F50A}"/>
              </a:ext>
            </a:extLst>
          </p:cNvPr>
          <p:cNvSpPr>
            <a:spLocks noGrp="1"/>
          </p:cNvSpPr>
          <p:nvPr>
            <p:ph idx="1"/>
          </p:nvPr>
        </p:nvSpPr>
        <p:spPr>
          <a:xfrm>
            <a:off x="838200" y="1825625"/>
            <a:ext cx="5669604" cy="4351338"/>
          </a:xfrm>
        </p:spPr>
        <p:txBody>
          <a:bodyPr vert="horz" lIns="91440" tIns="45720" rIns="91440" bIns="45720" rtlCol="0" anchor="t">
            <a:noAutofit/>
          </a:bodyPr>
          <a:lstStyle/>
          <a:p>
            <a:pPr marL="0" indent="0">
              <a:buNone/>
            </a:pPr>
            <a:r>
              <a:rPr lang="lv-LV" sz="2000" dirty="0">
                <a:latin typeface="Aptos Display"/>
                <a:ea typeface="Open Sans"/>
                <a:cs typeface="Open Sans"/>
              </a:rPr>
              <a:t>Ar izstādes palīdzību </a:t>
            </a:r>
            <a:r>
              <a:rPr lang="lv-LV" sz="2000" b="1" dirty="0">
                <a:latin typeface="Aptos Display"/>
                <a:ea typeface="Open Sans"/>
                <a:cs typeface="Open Sans"/>
              </a:rPr>
              <a:t>kurators spēj aktualizēt nozīmīgas tēmas un raisīt sabiedrībā diskusiju un pat vērtību maiņu, tāpēc kuratoram ir liela atbildība</a:t>
            </a:r>
            <a:r>
              <a:rPr lang="lv-LV" sz="2000" dirty="0">
                <a:latin typeface="Aptos Display"/>
                <a:ea typeface="Open Sans"/>
                <a:cs typeface="Open Sans"/>
              </a:rPr>
              <a:t>. Veidojot izstādes stāstījumu, izceļot konkrētus stāstus un atlasot priekšmetus, kurators tiešā veidā komunicē ar skatītāju un spēj ietekmēt sabiedrisko domu. </a:t>
            </a:r>
          </a:p>
          <a:p>
            <a:pPr marL="0" indent="0">
              <a:buNone/>
            </a:pPr>
            <a:r>
              <a:rPr lang="lv-LV" sz="2000" b="1" dirty="0">
                <a:latin typeface="Aptos Display"/>
                <a:ea typeface="Open Sans"/>
                <a:cs typeface="Open Sans"/>
              </a:rPr>
              <a:t>Kuratoram ir vara un arīdzan atbildība par to, kādus vēstījumus tas nodot sabiedrībai un kāda nākotne to ietekmē veidojas</a:t>
            </a:r>
            <a:r>
              <a:rPr lang="lv-LV" sz="2000" dirty="0">
                <a:latin typeface="Aptos Display"/>
                <a:ea typeface="Open Sans"/>
                <a:cs typeface="Open Sans"/>
              </a:rPr>
              <a:t>. Savā ziņā kurators ir nākotnes veidotājs. Jautājums ir – kādu nākotni mēs vēlamies radīt un piedzīvot? </a:t>
            </a:r>
            <a:endParaRPr lang="en-US" sz="2000" dirty="0">
              <a:latin typeface="Aptos Display"/>
            </a:endParaRPr>
          </a:p>
        </p:txBody>
      </p:sp>
      <p:pic>
        <p:nvPicPr>
          <p:cNvPr id="11" name="Picture 10" descr="Two men a picture on a wall&#10;&#10;Description automatically generated">
            <a:extLst>
              <a:ext uri="{FF2B5EF4-FFF2-40B4-BE49-F238E27FC236}">
                <a16:creationId xmlns:a16="http://schemas.microsoft.com/office/drawing/2014/main" id="{F0E6E548-539F-71A9-63C2-49BC3B6655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06" t="2762" r="5446" b="4006"/>
          <a:stretch/>
        </p:blipFill>
        <p:spPr>
          <a:xfrm>
            <a:off x="7025532" y="-76893"/>
            <a:ext cx="5166468" cy="6934893"/>
          </a:xfrm>
          <a:prstGeom prst="rect">
            <a:avLst/>
          </a:prstGeom>
        </p:spPr>
      </p:pic>
      <p:sp>
        <p:nvSpPr>
          <p:cNvPr id="3" name="TextBox 2">
            <a:extLst>
              <a:ext uri="{FF2B5EF4-FFF2-40B4-BE49-F238E27FC236}">
                <a16:creationId xmlns:a16="http://schemas.microsoft.com/office/drawing/2014/main" id="{576DC679-7338-8100-31A0-D098E8C1FC2A}"/>
              </a:ext>
            </a:extLst>
          </p:cNvPr>
          <p:cNvSpPr txBox="1"/>
          <p:nvPr/>
        </p:nvSpPr>
        <p:spPr>
          <a:xfrm>
            <a:off x="10126494" y="6154321"/>
            <a:ext cx="2262761" cy="338554"/>
          </a:xfrm>
          <a:prstGeom prst="rect">
            <a:avLst/>
          </a:prstGeom>
          <a:noFill/>
        </p:spPr>
        <p:txBody>
          <a:bodyPr wrap="square" rtlCol="0">
            <a:spAutoFit/>
          </a:bodyPr>
          <a:lstStyle/>
          <a:p>
            <a:r>
              <a:rPr lang="lv-LV" sz="1600" dirty="0">
                <a:solidFill>
                  <a:schemeClr val="bg1"/>
                </a:solidFill>
                <a:latin typeface="+mj-lt"/>
              </a:rPr>
              <a:t>MVM publicitātes foto</a:t>
            </a:r>
            <a:endParaRPr lang="en-US" sz="1600" dirty="0">
              <a:solidFill>
                <a:schemeClr val="bg1"/>
              </a:solidFill>
              <a:latin typeface="+mj-lt"/>
            </a:endParaRPr>
          </a:p>
        </p:txBody>
      </p:sp>
    </p:spTree>
    <p:extLst>
      <p:ext uri="{BB962C8B-B14F-4D97-AF65-F5344CB8AC3E}">
        <p14:creationId xmlns:p14="http://schemas.microsoft.com/office/powerpoint/2010/main" val="2384748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2BE1C70-746F-0683-E279-9DA443D2A6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14D9E4-A561-382C-BCA4-828580AA97B4}"/>
              </a:ext>
            </a:extLst>
          </p:cNvPr>
          <p:cNvSpPr>
            <a:spLocks noGrp="1"/>
          </p:cNvSpPr>
          <p:nvPr>
            <p:ph type="title"/>
          </p:nvPr>
        </p:nvSpPr>
        <p:spPr/>
        <p:txBody>
          <a:bodyPr/>
          <a:lstStyle/>
          <a:p>
            <a:r>
              <a:rPr lang="lv-LV" b="1" dirty="0"/>
              <a:t>Izstādes </a:t>
            </a:r>
            <a:r>
              <a:rPr lang="lv-LV" b="1" dirty="0" err="1"/>
              <a:t>naratīvs</a:t>
            </a:r>
            <a:endParaRPr lang="en-US" b="1" dirty="0"/>
          </a:p>
        </p:txBody>
      </p:sp>
      <p:sp>
        <p:nvSpPr>
          <p:cNvPr id="7" name="Content Placeholder 2">
            <a:extLst>
              <a:ext uri="{FF2B5EF4-FFF2-40B4-BE49-F238E27FC236}">
                <a16:creationId xmlns:a16="http://schemas.microsoft.com/office/drawing/2014/main" id="{14E7C668-07A3-8F63-84B5-BA9C89ECBF29}"/>
              </a:ext>
            </a:extLst>
          </p:cNvPr>
          <p:cNvSpPr>
            <a:spLocks noGrp="1"/>
          </p:cNvSpPr>
          <p:nvPr>
            <p:ph idx="1"/>
          </p:nvPr>
        </p:nvSpPr>
        <p:spPr>
          <a:xfrm>
            <a:off x="838200" y="1825625"/>
            <a:ext cx="5669604" cy="4351338"/>
          </a:xfrm>
        </p:spPr>
        <p:txBody>
          <a:bodyPr vert="horz" lIns="91440" tIns="45720" rIns="91440" bIns="45720" rtlCol="0" anchor="t">
            <a:noAutofit/>
          </a:bodyPr>
          <a:lstStyle/>
          <a:p>
            <a:pPr marL="0" indent="0">
              <a:buNone/>
            </a:pPr>
            <a:r>
              <a:rPr lang="lv-LV" sz="2000" dirty="0" err="1">
                <a:latin typeface="Aptos Display"/>
                <a:ea typeface="Open Sans"/>
                <a:cs typeface="Open Sans"/>
              </a:rPr>
              <a:t>Naratīvi</a:t>
            </a:r>
            <a:r>
              <a:rPr lang="lv-LV" sz="2000" dirty="0">
                <a:latin typeface="Aptos Display"/>
                <a:ea typeface="Open Sans"/>
                <a:cs typeface="Open Sans"/>
              </a:rPr>
              <a:t> ir mums visapkārt – grāmatās, filmās un pat veidā, kā mēs viens otram atstāstām kādu notikumu. </a:t>
            </a:r>
            <a:r>
              <a:rPr lang="lv-LV" sz="2000" b="1" dirty="0">
                <a:latin typeface="Aptos Display"/>
                <a:ea typeface="Open Sans"/>
                <a:cs typeface="Open Sans"/>
              </a:rPr>
              <a:t>Izstādes </a:t>
            </a:r>
            <a:r>
              <a:rPr lang="lv-LV" sz="2000" b="1" dirty="0" err="1">
                <a:latin typeface="Aptos Display"/>
                <a:ea typeface="Open Sans"/>
                <a:cs typeface="Open Sans"/>
              </a:rPr>
              <a:t>naratīvs</a:t>
            </a:r>
            <a:r>
              <a:rPr lang="lv-LV" sz="2000" b="1" dirty="0">
                <a:latin typeface="Aptos Display"/>
                <a:ea typeface="Open Sans"/>
                <a:cs typeface="Open Sans"/>
              </a:rPr>
              <a:t> ir stāstījums, kas palīdz nodot izstādes galveno domu un idejas. </a:t>
            </a:r>
            <a:r>
              <a:rPr lang="lv-LV" sz="2000" dirty="0">
                <a:latin typeface="Aptos Display"/>
                <a:ea typeface="Open Sans"/>
                <a:cs typeface="Open Sans"/>
              </a:rPr>
              <a:t>Tas sasaista dažādus priekšmetus, faktus un informācijas fragmentus, veidojot jēgpilnu kopainu, un atbild uz jautājumiem: par ko ir šī izstāde, kāpēc tas ir svarīgi un kā redzamās lietas ir saistītas.   </a:t>
            </a:r>
          </a:p>
          <a:p>
            <a:pPr marL="0" indent="0">
              <a:buNone/>
            </a:pPr>
            <a:r>
              <a:rPr lang="lv-LV" sz="2000" dirty="0">
                <a:latin typeface="Aptos Display"/>
                <a:ea typeface="Open Sans"/>
                <a:cs typeface="Open Sans"/>
              </a:rPr>
              <a:t>Stāstījums palīdz rosināt cilvēkos gan personīgas pārdomas, gan publisku diskusiju. </a:t>
            </a:r>
            <a:r>
              <a:rPr lang="lv-LV" sz="2000" b="1" dirty="0">
                <a:latin typeface="Aptos Display"/>
                <a:ea typeface="Open Sans"/>
                <a:cs typeface="Open Sans"/>
              </a:rPr>
              <a:t>Tas aicina skatītāju uzzināt, reflektēt un veidot savu skatījumu par izstādē redzēto</a:t>
            </a:r>
            <a:r>
              <a:rPr lang="lv-LV" sz="2000" dirty="0">
                <a:latin typeface="Aptos Display"/>
                <a:ea typeface="Open Sans"/>
                <a:cs typeface="Open Sans"/>
              </a:rPr>
              <a:t>. Stāstījums ļauj iztēloties notikumus un personāžus citā vietā un laikā, veidojot sakarības starp izstādē apskatīto un savā dzīvē piedzīvoto. </a:t>
            </a:r>
            <a:endParaRPr lang="en-US" sz="2000" dirty="0">
              <a:latin typeface="Aptos Display"/>
            </a:endParaRPr>
          </a:p>
        </p:txBody>
      </p:sp>
    </p:spTree>
    <p:extLst>
      <p:ext uri="{BB962C8B-B14F-4D97-AF65-F5344CB8AC3E}">
        <p14:creationId xmlns:p14="http://schemas.microsoft.com/office/powerpoint/2010/main" val="4163506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5B65-4830-B34C-6A2C-75D43838ED2D}"/>
              </a:ext>
            </a:extLst>
          </p:cNvPr>
          <p:cNvSpPr>
            <a:spLocks noGrp="1"/>
          </p:cNvSpPr>
          <p:nvPr>
            <p:ph type="title"/>
          </p:nvPr>
        </p:nvSpPr>
        <p:spPr/>
        <p:txBody>
          <a:bodyPr/>
          <a:lstStyle/>
          <a:p>
            <a:r>
              <a:rPr lang="lv-LV" b="1" dirty="0"/>
              <a:t>Izstādes stāstnieks</a:t>
            </a:r>
            <a:endParaRPr lang="en-US" b="1" dirty="0"/>
          </a:p>
        </p:txBody>
      </p:sp>
      <p:sp>
        <p:nvSpPr>
          <p:cNvPr id="7" name="Content Placeholder 2">
            <a:extLst>
              <a:ext uri="{FF2B5EF4-FFF2-40B4-BE49-F238E27FC236}">
                <a16:creationId xmlns:a16="http://schemas.microsoft.com/office/drawing/2014/main" id="{232818EF-8F70-3750-9C0E-C6EA8524FD74}"/>
              </a:ext>
            </a:extLst>
          </p:cNvPr>
          <p:cNvSpPr>
            <a:spLocks noGrp="1"/>
          </p:cNvSpPr>
          <p:nvPr>
            <p:ph idx="1"/>
          </p:nvPr>
        </p:nvSpPr>
        <p:spPr>
          <a:xfrm>
            <a:off x="838200" y="1825625"/>
            <a:ext cx="5669604" cy="4351338"/>
          </a:xfrm>
        </p:spPr>
        <p:txBody>
          <a:bodyPr vert="horz" lIns="91440" tIns="45720" rIns="91440" bIns="45720" rtlCol="0" anchor="t">
            <a:noAutofit/>
          </a:bodyPr>
          <a:lstStyle/>
          <a:p>
            <a:pPr marL="0" indent="0">
              <a:buNone/>
            </a:pPr>
            <a:r>
              <a:rPr lang="lv-LV" sz="2000" b="1" dirty="0">
                <a:latin typeface="Aptos Display"/>
                <a:ea typeface="Open Sans"/>
                <a:cs typeface="Open Sans"/>
              </a:rPr>
              <a:t>Izstādē tās </a:t>
            </a:r>
            <a:r>
              <a:rPr lang="lv-LV" sz="2000" b="1" dirty="0" err="1">
                <a:latin typeface="Aptos Display"/>
                <a:ea typeface="Open Sans"/>
                <a:cs typeface="Open Sans"/>
              </a:rPr>
              <a:t>naratīvu</a:t>
            </a:r>
            <a:r>
              <a:rPr lang="lv-LV" sz="2000" b="1" dirty="0">
                <a:latin typeface="Aptos Display"/>
                <a:ea typeface="Open Sans"/>
                <a:cs typeface="Open Sans"/>
              </a:rPr>
              <a:t> skatītājiem palīdz nodot iedomāts stāstnieks – “balss”, kas ved skatītāju cauri izstādes stāstam un no kura skatupunkta šis stāstījums ir veidots</a:t>
            </a:r>
            <a:r>
              <a:rPr lang="lv-LV" sz="2000" dirty="0">
                <a:latin typeface="Aptos Display"/>
                <a:ea typeface="Open Sans"/>
                <a:cs typeface="Open Sans"/>
              </a:rPr>
              <a:t>. Stāstnieks var būt izstādes kurators; tas var būt arī personāžs, kuram veltīta izstāde un kurš atklāj savu dzīvesstāstu vai pat kāds konkrēts priekšmets, no kura pozīcijas skatītājs iepazīst izstādi. Stāstnieks ir svarīgs, jo ļauj skatītājam personīgāk uztvert un izprast izstādes vēstījumus. </a:t>
            </a:r>
          </a:p>
          <a:p>
            <a:pPr marL="0" indent="0">
              <a:buNone/>
            </a:pPr>
            <a:r>
              <a:rPr lang="lv-LV" sz="2000" dirty="0">
                <a:latin typeface="Aptos Display"/>
                <a:ea typeface="Open Sans"/>
                <a:cs typeface="Open Sans"/>
              </a:rPr>
              <a:t>Tāpat svarīgs ir izstādes </a:t>
            </a:r>
            <a:r>
              <a:rPr lang="lv-LV" sz="2000" b="1" i="1" dirty="0" err="1">
                <a:latin typeface="Aptos Display"/>
                <a:ea typeface="Open Sans"/>
                <a:cs typeface="Open Sans"/>
              </a:rPr>
              <a:t>call</a:t>
            </a:r>
            <a:r>
              <a:rPr lang="lv-LV" sz="2000" b="1" i="1" dirty="0">
                <a:latin typeface="Aptos Display"/>
                <a:ea typeface="Open Sans"/>
                <a:cs typeface="Open Sans"/>
              </a:rPr>
              <a:t> to </a:t>
            </a:r>
            <a:r>
              <a:rPr lang="lv-LV" sz="2000" b="1" i="1" dirty="0" err="1">
                <a:latin typeface="Aptos Display"/>
                <a:ea typeface="Open Sans"/>
                <a:cs typeface="Open Sans"/>
              </a:rPr>
              <a:t>action</a:t>
            </a:r>
            <a:r>
              <a:rPr lang="lv-LV" sz="2000" b="1" i="1" dirty="0">
                <a:latin typeface="Aptos Display"/>
                <a:ea typeface="Open Sans"/>
                <a:cs typeface="Open Sans"/>
              </a:rPr>
              <a:t> </a:t>
            </a:r>
            <a:r>
              <a:rPr lang="lv-LV" sz="2000" dirty="0">
                <a:latin typeface="Aptos Display"/>
                <a:ea typeface="Open Sans"/>
                <a:cs typeface="Open Sans"/>
              </a:rPr>
              <a:t>jeb uzsaukums, kas pamudina skatītājus mainīt savus pieņēmumus vai veikt kādu konkrētu rīcību. Piemēram, izstādē par ekoloģiju </a:t>
            </a:r>
            <a:r>
              <a:rPr lang="lv-LV" sz="2000" i="1" dirty="0" err="1">
                <a:latin typeface="Aptos Display"/>
                <a:ea typeface="Open Sans"/>
                <a:cs typeface="Open Sans"/>
              </a:rPr>
              <a:t>call</a:t>
            </a:r>
            <a:r>
              <a:rPr lang="lv-LV" sz="2000" i="1" dirty="0">
                <a:latin typeface="Aptos Display"/>
                <a:ea typeface="Open Sans"/>
                <a:cs typeface="Open Sans"/>
              </a:rPr>
              <a:t> to </a:t>
            </a:r>
            <a:r>
              <a:rPr lang="lv-LV" sz="2000" i="1" dirty="0" err="1">
                <a:latin typeface="Aptos Display"/>
                <a:ea typeface="Open Sans"/>
                <a:cs typeface="Open Sans"/>
              </a:rPr>
              <a:t>action</a:t>
            </a:r>
            <a:r>
              <a:rPr lang="lv-LV" sz="2000" i="1" dirty="0">
                <a:latin typeface="Aptos Display"/>
                <a:ea typeface="Open Sans"/>
                <a:cs typeface="Open Sans"/>
              </a:rPr>
              <a:t> </a:t>
            </a:r>
            <a:r>
              <a:rPr lang="lv-LV" sz="2000" dirty="0">
                <a:latin typeface="Aptos Display"/>
                <a:ea typeface="Open Sans"/>
                <a:cs typeface="Open Sans"/>
              </a:rPr>
              <a:t>varētu būt pamudinājums rūpēties par dabu. </a:t>
            </a:r>
            <a:endParaRPr lang="en-US" sz="2000" dirty="0">
              <a:latin typeface="Aptos Display"/>
            </a:endParaRPr>
          </a:p>
        </p:txBody>
      </p:sp>
    </p:spTree>
    <p:extLst>
      <p:ext uri="{BB962C8B-B14F-4D97-AF65-F5344CB8AC3E}">
        <p14:creationId xmlns:p14="http://schemas.microsoft.com/office/powerpoint/2010/main" val="2173757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2105</TotalTime>
  <Words>1470</Words>
  <Application>Microsoft Office PowerPoint</Application>
  <PresentationFormat>Widescreen</PresentationFormat>
  <Paragraphs>78</Paragraphs>
  <Slides>18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TTNorms-Italic</vt:lpstr>
      <vt:lpstr>office theme</vt:lpstr>
      <vt:lpstr>PowerPoint Presentation</vt:lpstr>
      <vt:lpstr>Par nodarbību</vt:lpstr>
      <vt:lpstr>Šajā prezentācijā:</vt:lpstr>
      <vt:lpstr>Jēdzienu vārdnīca</vt:lpstr>
      <vt:lpstr>Izstāde</vt:lpstr>
      <vt:lpstr>Izstādes veidošana jeb kūrēšana</vt:lpstr>
      <vt:lpstr>Kuratora atbildība</vt:lpstr>
      <vt:lpstr>Izstādes naratīvs</vt:lpstr>
      <vt:lpstr>Izstādes stāstnieks</vt:lpstr>
      <vt:lpstr>Muzeja krājums</vt:lpstr>
      <vt:lpstr>Veselības dažādības pieredze</vt:lpstr>
      <vt:lpstr>Transhumānisms</vt:lpstr>
      <vt:lpstr>Zinātniskā fantastika</vt:lpstr>
      <vt:lpstr>Aktivitāte 1</vt:lpstr>
      <vt:lpstr>Aktivitāte 2</vt:lpstr>
      <vt:lpstr>Rocies dziļāk</vt:lpstr>
      <vt:lpstr>Rocies dziļāk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Ieva Laube</cp:lastModifiedBy>
  <cp:revision>20</cp:revision>
  <dcterms:created xsi:type="dcterms:W3CDTF">2024-12-19T13:51:36Z</dcterms:created>
  <dcterms:modified xsi:type="dcterms:W3CDTF">2025-01-07T14:03:45Z</dcterms:modified>
</cp:coreProperties>
</file>